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90" r:id="rId6"/>
    <p:sldId id="260" r:id="rId7"/>
    <p:sldId id="291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89" r:id="rId16"/>
    <p:sldId id="269" r:id="rId17"/>
    <p:sldId id="278" r:id="rId18"/>
    <p:sldId id="265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9" r:id="rId28"/>
    <p:sldId id="280" r:id="rId29"/>
    <p:sldId id="281" r:id="rId30"/>
    <p:sldId id="282" r:id="rId31"/>
    <p:sldId id="283" r:id="rId32"/>
    <p:sldId id="285" r:id="rId33"/>
    <p:sldId id="284" r:id="rId34"/>
    <p:sldId id="286" r:id="rId35"/>
    <p:sldId id="287" r:id="rId36"/>
    <p:sldId id="288" r:id="rId37"/>
    <p:sldId id="292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81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363E997-5FA8-460E-A058-E12446C1A2FA}" type="datetimeFigureOut">
              <a:rPr lang="en-US"/>
              <a:pPr>
                <a:defRPr/>
              </a:pPr>
              <a:t>10/21/2011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240B0E-0AE3-40B4-A279-11EF46B31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821DE7-27FC-4120-9CE8-ED91AFCBC23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Intellectual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Exposure to exciting new ideas and areas of study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Increased skills in reading, writing, math, and analysis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Opportunities to work alongside professors doing cutting-edge research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Ability to increase your knowledge of the world, your own and different cultures, and career options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Developmental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Increase in maturity and independence due to students’ having complete responsibility for their academic career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Learning to be tolerant of differences due to being exposed to a vast array of cultures, philosophies, and ways of life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Experiencing a wide variety of student activities including the opportunity to tutor, mentor, and study in another country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Developing skills for successfully transitioning to adulthood and the world of work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Financial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Exposure to career and life experiences through internships and fellowships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Increase in earning capacity – A four-year college graduate earns almost $1 million dollars more over his or her lifetime than a high school graduate. The average annual income of a four-year college graduate is about $52,180, compared to the average annual income of $30,940 for a high school graduate.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.Better working conditions, including longer job tenure, more on-the job training opportunities, and more responsibility and promotion opportunities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FD63BA-E130-4233-9CA8-1806EB08A47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Start with the idea that we as PARENTS do try to encourage our children but sometimes need to </a:t>
            </a:r>
            <a:r>
              <a:rPr lang="en-US" b="1" smtClean="0"/>
              <a:t>consciously think and do!  Then, talk about each step, but use examples not typically thought of.</a:t>
            </a:r>
          </a:p>
          <a:p>
            <a:pPr>
              <a:spcBef>
                <a:spcPct val="0"/>
              </a:spcBef>
            </a:pPr>
            <a:endParaRPr lang="en-US" b="1" smtClean="0"/>
          </a:p>
          <a:p>
            <a:pPr>
              <a:spcBef>
                <a:spcPct val="0"/>
              </a:spcBef>
            </a:pPr>
            <a:r>
              <a:rPr lang="en-US" smtClean="0"/>
              <a:t>Under nurture….know and appreciate you child for BEING an individual….support their ideas</a:t>
            </a:r>
          </a:p>
          <a:p>
            <a:pPr>
              <a:spcBef>
                <a:spcPct val="0"/>
              </a:spcBef>
            </a:pPr>
            <a:r>
              <a:rPr lang="en-US" smtClean="0"/>
              <a:t>Under guidance ….. compassion and tolerance we sometimes forget…a little sympathy can go a long way!</a:t>
            </a:r>
          </a:p>
          <a:p>
            <a:pPr>
              <a:spcBef>
                <a:spcPct val="0"/>
              </a:spcBef>
            </a:pPr>
            <a:r>
              <a:rPr lang="en-US" smtClean="0"/>
              <a:t>Under communications…. Practice active listening</a:t>
            </a:r>
          </a:p>
          <a:p>
            <a:pPr>
              <a:spcBef>
                <a:spcPct val="0"/>
              </a:spcBef>
            </a:pPr>
            <a:r>
              <a:rPr lang="en-US" smtClean="0"/>
              <a:t>Under connection…Make time to do things together</a:t>
            </a:r>
          </a:p>
          <a:p>
            <a:pPr>
              <a:spcBef>
                <a:spcPct val="0"/>
              </a:spcBef>
            </a:pPr>
            <a:r>
              <a:rPr lang="en-US" smtClean="0"/>
              <a:t>Under empower…believe in his/her ability to make good decisions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5DE54E-0723-45FB-911A-DF9AC63D30B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For example, going to the doctor can become an opportunity to talk to your child about what a doctor does in his/her job, as well as how many years of school people need to become doctors.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D18937-829A-4A7F-937F-736C1DA2E73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.  Start an environmental project and discuss with your child how science and research can help save the water, fish, land, etc. 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84E82A-5D69-4C07-A423-27FD76D9DB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Make sure the child has chores and finishes them.</a:t>
            </a:r>
          </a:p>
          <a:p>
            <a:pPr>
              <a:spcBef>
                <a:spcPct val="0"/>
              </a:spcBef>
            </a:pPr>
            <a:r>
              <a:rPr lang="en-US" smtClean="0"/>
              <a:t>How we “talk” and react to different people in different jobs impacts our children…example people do make great living as McDonald’s managers!!!  It is not all about “flipping hamburgers”</a:t>
            </a:r>
            <a:br>
              <a:rPr lang="en-US" smtClean="0"/>
            </a:b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680347-5192-46BF-BA56-EAE90F75CC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491C59-FC7B-45BA-99FB-34570F2155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Could do through the medical route as well.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9B02F8-6E70-482B-8673-9D7DE02EAF3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ALSO enjoying life…not JUST enjoying life!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5E8CF3-D61C-4461-BB9D-CB4BA47B021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53FD247-BBC1-4B54-BF9C-49481560B2DD}" type="datetimeFigureOut">
              <a:rPr lang="en-US"/>
              <a:pPr>
                <a:defRPr/>
              </a:pPr>
              <a:t>10/21/2011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BC3E30D-5A1F-4A46-8F0B-98ED53126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21501-DD55-45C2-AF54-65751C91467A}" type="datetimeFigureOut">
              <a:rPr lang="en-US"/>
              <a:pPr>
                <a:defRPr/>
              </a:pPr>
              <a:t>10/21/2011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D3D96-FBAE-4DEF-99B7-336FFF1D5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76E94-B10B-412C-ADEA-EDF7F5369267}" type="datetimeFigureOut">
              <a:rPr lang="en-US"/>
              <a:pPr>
                <a:defRPr/>
              </a:pPr>
              <a:t>10/21/2011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1BE85-6460-4A69-984B-784DEC798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C5869-C831-4821-A05E-7DBEBCA806E8}" type="datetimeFigureOut">
              <a:rPr lang="en-US"/>
              <a:pPr>
                <a:defRPr/>
              </a:pPr>
              <a:t>10/21/2011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BE543-C469-4523-A1E4-950739F9F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9BA01F-18D3-4B1B-AF6B-BB96E8226CE5}" type="datetimeFigureOut">
              <a:rPr lang="en-US"/>
              <a:pPr>
                <a:defRPr/>
              </a:pPr>
              <a:t>10/21/2011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E7612B-3842-4BA1-9528-2733D27A4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72D262-8630-479D-A532-65D5903DB6A3}" type="datetimeFigureOut">
              <a:rPr lang="en-US"/>
              <a:pPr>
                <a:defRPr/>
              </a:pPr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A855B0-5150-440C-99D0-8DCE016AF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375CFD-27D5-4B6B-821D-0B101CEA5416}" type="datetimeFigureOut">
              <a:rPr lang="en-US"/>
              <a:pPr>
                <a:defRPr/>
              </a:pPr>
              <a:t>10/21/2011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668311-570A-41E0-B3BE-E23C01E9E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0B0B14-A524-4668-8734-5B5A19919F01}" type="datetimeFigureOut">
              <a:rPr lang="en-US"/>
              <a:pPr>
                <a:defRPr/>
              </a:pPr>
              <a:t>10/21/2011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3FAD8A-87F6-47CC-9DF9-9B7CEDFEA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6D16D-70B4-4B03-92D2-E657D6D61661}" type="datetimeFigureOut">
              <a:rPr lang="en-US"/>
              <a:pPr>
                <a:defRPr/>
              </a:pPr>
              <a:t>10/21/2011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648E1-9BBE-42FA-B756-9CC8399E9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574383-B481-465B-9864-F7296CC1F6E8}" type="datetimeFigureOut">
              <a:rPr lang="en-US"/>
              <a:pPr>
                <a:defRPr/>
              </a:pPr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DD1D50-EF67-45DA-A44F-71F3E8664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3ECD178-320D-4D09-A817-A1341ED39733}" type="datetimeFigureOut">
              <a:rPr lang="en-US"/>
              <a:pPr>
                <a:defRPr/>
              </a:pPr>
              <a:t>10/21/2011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796E7A8-704D-442A-9C66-8F550B37F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E5FAEE0-4AC5-41BC-AB69-1E627E0F6E95}" type="datetimeFigureOut">
              <a:rPr lang="en-US"/>
              <a:pPr>
                <a:defRPr/>
              </a:pPr>
              <a:t>10/21/2011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6D080FC-7065-469B-B6F7-C5D62B3EA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laumoe.net/cacg" TargetMode="External"/><Relationship Id="rId2" Type="http://schemas.openxmlformats.org/officeDocument/2006/relationships/hyperlink" Target="http://www.ed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B050"/>
                </a:solidFill>
              </a:rPr>
              <a:t>PARENT GUIDE: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latin typeface="Lucida Handwriting" pitchFamily="66" charset="0"/>
              </a:rPr>
              <a:t>BUZZING FOR SUCCESS!</a:t>
            </a:r>
            <a:endParaRPr lang="en-US" i="1" dirty="0">
              <a:latin typeface="Lucida Handwriting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 algn="ctr"/>
            <a:r>
              <a:rPr lang="en-US" b="1" smtClean="0">
                <a:solidFill>
                  <a:srgbClr val="1FAECD"/>
                </a:solidFill>
              </a:rPr>
              <a:t>The Way Forward for Success!</a:t>
            </a:r>
            <a:endParaRPr lang="en-US" smtClean="0">
              <a:solidFill>
                <a:srgbClr val="1FAECD"/>
              </a:solidFill>
            </a:endParaRPr>
          </a:p>
        </p:txBody>
      </p:sp>
      <p:pic>
        <p:nvPicPr>
          <p:cNvPr id="11268" name="Picture 4" descr="bee-hiv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4384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hornet_bee-509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0"/>
            <a:ext cx="15621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Be an Example: </a:t>
            </a:r>
            <a:r>
              <a:rPr lang="en-US" smtClean="0"/>
              <a:t>Tell about what you do, how you do it and how you got to this point in your life!</a:t>
            </a:r>
          </a:p>
          <a:p>
            <a:r>
              <a:rPr lang="en-US" smtClean="0"/>
              <a:t>Stress that we all have “a job” at every age and level…is it what we want!</a:t>
            </a:r>
          </a:p>
          <a:p>
            <a:r>
              <a:rPr lang="en-US" b="1" smtClean="0"/>
              <a:t>Parent Conferences</a:t>
            </a:r>
          </a:p>
          <a:p>
            <a:r>
              <a:rPr lang="en-US" b="1" smtClean="0"/>
              <a:t>Parent-Teacher Groups</a:t>
            </a:r>
          </a:p>
          <a:p>
            <a:r>
              <a:rPr lang="en-US" b="1" smtClean="0"/>
              <a:t>Volunteer at School</a:t>
            </a:r>
          </a:p>
          <a:p>
            <a:r>
              <a:rPr lang="en-US" b="1" smtClean="0"/>
              <a:t>Help at Home</a:t>
            </a: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Elementary School: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They receive positive and consistent messages about the importance of their goals and academic achievement.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Adult “talk” or “buzzing” around our children should include </a:t>
            </a:r>
            <a:r>
              <a:rPr lang="en-US" i="1" dirty="0" smtClean="0"/>
              <a:t>where and how—not if —they are going to continue their education after high school.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 smtClean="0"/>
              <a:t>Beginning at an early age, we can begin to talk to our children about their goals, educational options, and career opportunities in concrete and positive ways they can understand.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 Home with a College-Going Culture</a:t>
            </a:r>
            <a:endParaRPr lang="en-US" dirty="0"/>
          </a:p>
        </p:txBody>
      </p:sp>
      <p:pic>
        <p:nvPicPr>
          <p:cNvPr id="19460" name="Picture 4" descr="bee_with_horn-50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5410200"/>
            <a:ext cx="1223963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think-before-you-speak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381000"/>
            <a:ext cx="1463675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career exploration and understanding what kind of education each career requires. </a:t>
            </a:r>
          </a:p>
          <a:p>
            <a:endParaRPr lang="en-US" smtClean="0"/>
          </a:p>
          <a:p>
            <a:r>
              <a:rPr lang="en-US" smtClean="0"/>
              <a:t>expectation that all students can prepare for and be successful in post-secondary education.</a:t>
            </a:r>
          </a:p>
          <a:p>
            <a:endParaRPr lang="en-US" smtClean="0"/>
          </a:p>
          <a:p>
            <a:r>
              <a:rPr lang="en-US" smtClean="0"/>
              <a:t>message of having high expectations for their success in the future.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Does the School Have a College-Going Culture?</a:t>
            </a:r>
            <a:endParaRPr lang="en-US" dirty="0"/>
          </a:p>
        </p:txBody>
      </p:sp>
      <p:pic>
        <p:nvPicPr>
          <p:cNvPr id="20484" name="Picture 3" descr="StarFlying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838200"/>
            <a:ext cx="16859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Step 1:	Talk about college.  </a:t>
            </a:r>
          </a:p>
          <a:p>
            <a:endParaRPr lang="en-US" smtClean="0"/>
          </a:p>
          <a:p>
            <a:r>
              <a:rPr lang="en-US" smtClean="0"/>
              <a:t>Step 2:	Take the right classes</a:t>
            </a:r>
          </a:p>
          <a:p>
            <a:endParaRPr lang="en-US" smtClean="0"/>
          </a:p>
          <a:p>
            <a:r>
              <a:rPr lang="en-US" smtClean="0"/>
              <a:t>Step 3:	Begin with the end in mind. 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Step 4:	Know the college options. 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r>
              <a:rPr lang="en-US" smtClean="0"/>
              <a:t>Step 5:	Find money for college.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Planning for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Save money! </a:t>
            </a:r>
          </a:p>
          <a:p>
            <a:r>
              <a:rPr lang="en-US" smtClean="0"/>
              <a:t>Classes and Tests</a:t>
            </a:r>
          </a:p>
          <a:p>
            <a:r>
              <a:rPr lang="en-US" smtClean="0"/>
              <a:t>Know What Is Happening at School</a:t>
            </a:r>
          </a:p>
          <a:p>
            <a:r>
              <a:rPr lang="en-US" smtClean="0"/>
              <a:t>Encourage your child to see the guidance counselor</a:t>
            </a:r>
          </a:p>
          <a:p>
            <a:r>
              <a:rPr lang="en-US" smtClean="0"/>
              <a:t>Help your child stay focused on school work</a:t>
            </a:r>
          </a:p>
          <a:p>
            <a:r>
              <a:rPr lang="en-US" smtClean="0"/>
              <a:t>Be active in your children's school</a:t>
            </a:r>
          </a:p>
          <a:p>
            <a:r>
              <a:rPr lang="en-US" smtClean="0"/>
              <a:t>Encourage your child to participate in music, art, clubs, and athletics programs - leadership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/>
              <a:t>Every Year Start and Don’t Stop:</a:t>
            </a:r>
            <a:endParaRPr lang="en-US" dirty="0"/>
          </a:p>
        </p:txBody>
      </p:sp>
      <p:pic>
        <p:nvPicPr>
          <p:cNvPr id="22532" name="Picture 3" descr="financ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276350"/>
            <a:ext cx="13335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Teamwor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9900" y="5181600"/>
            <a:ext cx="1790700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 descr="report car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8600"/>
            <a:ext cx="6338888" cy="605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Limit TV, video games, and computer networking.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Encourage your child to read more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 and do word games.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Help your child understand the importance of math and science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Gifts to include educational games, books, and hobby supplies.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Help your child think about the types of careers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Educational, learning and fun activities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Educational Opportunities in the Summer</a:t>
            </a:r>
            <a:endParaRPr lang="en-US" dirty="0"/>
          </a:p>
        </p:txBody>
      </p:sp>
      <p:pic>
        <p:nvPicPr>
          <p:cNvPr id="24580" name="Picture 3" descr="TN_dictionary_2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2057400"/>
            <a:ext cx="1778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limbing_Ladd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76800" y="2667000"/>
            <a:ext cx="3016250" cy="304323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Preparing for the World of Work</a:t>
            </a:r>
            <a:endParaRPr lang="en-US" dirty="0"/>
          </a:p>
        </p:txBody>
      </p:sp>
      <p:pic>
        <p:nvPicPr>
          <p:cNvPr id="5" name="Picture 4" descr="Career%20Plannin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219200"/>
            <a:ext cx="2921000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Support learning, encourage hard work, and be an example of someone committed to excellence.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Discuss job options and how job choices can affect lifestyles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Support dreams with follow-up activities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Consider extra lessons and training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Discuss interviewing, thinking like an employer, and how to communicate skills and experiences clearly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Encourage planning and thinking ahead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Talk about managing money and how money spent is related to the time required to earn it.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Develop responsibility by expecting teens to do chores and homework on their own.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Be supportive of effort, as well as achievement, and teach young people to be proud of trying.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Be a good example by genuinely appreciating other people and enjoying life.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Preparing for the World of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Help your 8</a:t>
            </a:r>
            <a:r>
              <a:rPr lang="en-US" sz="2800" baseline="30000" smtClean="0"/>
              <a:t>th</a:t>
            </a:r>
            <a:r>
              <a:rPr lang="en-US" sz="2800" smtClean="0"/>
              <a:t> grader select 9th grade courses that will put her/him on track to be college-ready.</a:t>
            </a:r>
          </a:p>
          <a:p>
            <a:r>
              <a:rPr lang="en-US" sz="2800" smtClean="0"/>
              <a:t>Encourage your child to take the pre-tests and self-assessments no later than the 8</a:t>
            </a:r>
            <a:r>
              <a:rPr lang="en-US" sz="2800" baseline="30000" smtClean="0"/>
              <a:t>th</a:t>
            </a:r>
            <a:r>
              <a:rPr lang="en-US" sz="2800" smtClean="0"/>
              <a:t> grade if possible.</a:t>
            </a:r>
          </a:p>
          <a:p>
            <a:r>
              <a:rPr lang="en-US" sz="2800" smtClean="0"/>
              <a:t>Explain about “keeping and documenting” volunteer work, awards, successful activities.  Start a portfolio!</a:t>
            </a: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Specific Grade Levels: 8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Ministry of Education</a:t>
            </a:r>
            <a:br>
              <a:rPr lang="en-US" dirty="0" smtClean="0"/>
            </a:br>
            <a:r>
              <a:rPr lang="en-US" i="1" dirty="0" smtClean="0"/>
              <a:t> </a:t>
            </a:r>
            <a:r>
              <a:rPr lang="en-US" sz="4000" i="1" dirty="0" err="1" smtClean="0"/>
              <a:t>Masa</a:t>
            </a:r>
            <a:r>
              <a:rPr lang="en-US" sz="4000" i="1" dirty="0" smtClean="0"/>
              <a:t>-Aki N. </a:t>
            </a:r>
            <a:r>
              <a:rPr lang="en-US" sz="4000" i="1" dirty="0" err="1" smtClean="0"/>
              <a:t>Emesiochl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/>
            <a:r>
              <a:rPr lang="en-US" b="1" smtClean="0">
                <a:solidFill>
                  <a:srgbClr val="1FAECD"/>
                </a:solidFill>
              </a:rPr>
              <a:t>College Access Grant Resources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Career planning and the information on the MOE website and others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Types of careers that interest him/her, and learn about the skills needed to succeed in that career.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Job shadowing opportunities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Exploration process to learn about colleges and the requirements – it’s not too early.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000" dirty="0" smtClean="0"/>
              <a:t>Review the </a:t>
            </a:r>
            <a:r>
              <a:rPr lang="en-US" sz="3000" b="1" i="1" dirty="0" smtClean="0"/>
              <a:t>“Getting Ready for College” Tabloid from the MOE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000" dirty="0" smtClean="0"/>
              <a:t>Review/discuss the “Student Guide” and how those activities and ideas are helping in such decision making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000" dirty="0" smtClean="0"/>
              <a:t>Add to the portfolio!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Specific Grade Levels: 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br>
              <a:rPr lang="en-US" dirty="0" smtClean="0"/>
            </a:br>
            <a:r>
              <a:rPr lang="en-US" dirty="0" smtClean="0"/>
              <a:t>Career and College Prep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Select 11</a:t>
            </a:r>
            <a:r>
              <a:rPr lang="en-US" baseline="30000" smtClean="0"/>
              <a:t>th</a:t>
            </a:r>
            <a:r>
              <a:rPr lang="en-US" smtClean="0"/>
              <a:t> grade courses that will keep her/him on track to be college-ready.</a:t>
            </a:r>
          </a:p>
          <a:p>
            <a:endParaRPr lang="en-US" smtClean="0"/>
          </a:p>
          <a:p>
            <a:r>
              <a:rPr lang="en-US" smtClean="0"/>
              <a:t>Take the PSAT and/or other similar tests in the 10</a:t>
            </a:r>
            <a:r>
              <a:rPr lang="en-US" baseline="30000" smtClean="0"/>
              <a:t>th</a:t>
            </a:r>
            <a:r>
              <a:rPr lang="en-US" smtClean="0"/>
              <a:t> grade if possible!</a:t>
            </a:r>
          </a:p>
          <a:p>
            <a:endParaRPr lang="en-US" smtClean="0"/>
          </a:p>
          <a:p>
            <a:r>
              <a:rPr lang="en-US" smtClean="0"/>
              <a:t>Add to the portfolio!  Document!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Specific Grade Levels: 10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29700" name="Picture 3" descr="1212979325_ki03039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581400"/>
            <a:ext cx="2036763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Get started on the college search and decide which colleges to apply to attend now!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Review and share with you a good portfolio that is edited and improved.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Make college visits and check on colleges through their websites.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Start looking for scholarships now!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Specific Grade Levels: 11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Select 12</a:t>
            </a:r>
            <a:r>
              <a:rPr lang="en-US" baseline="30000" smtClean="0"/>
              <a:t>th</a:t>
            </a:r>
            <a:r>
              <a:rPr lang="en-US" smtClean="0"/>
              <a:t> grade courses that will keep him/her on track to be college-ready</a:t>
            </a:r>
          </a:p>
          <a:p>
            <a:endParaRPr lang="en-US" smtClean="0"/>
          </a:p>
          <a:p>
            <a:r>
              <a:rPr lang="en-US" smtClean="0"/>
              <a:t>Takes the PSAT or other pre-assessment tests in the fall. </a:t>
            </a:r>
          </a:p>
          <a:p>
            <a:endParaRPr lang="en-US" smtClean="0"/>
          </a:p>
          <a:p>
            <a:r>
              <a:rPr lang="en-US" smtClean="0"/>
              <a:t>Sign up to take the ACT in the spring of 11</a:t>
            </a:r>
            <a:r>
              <a:rPr lang="en-US" baseline="30000" smtClean="0"/>
              <a:t>th</a:t>
            </a:r>
            <a:r>
              <a:rPr lang="en-US" smtClean="0"/>
              <a:t> grade.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Specific Grade Levels: 11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Take tests used for college admission, course placement, and for scholarships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Practice tests beginning in 8th grade, and to take the ACT or SAT more than once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Narrow down which colleges he/she is interested in then get information and applications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Make decision as to which college is the final selection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Specific Grade Levels: 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Submitted a letter of intent with application details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Make copies and keep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Re-take admittance tests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Meet with counselors to review high school transcript for accuracy and completion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Order copies of transcripts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Copies of an updated resume to teachers writing  letters of recommendations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Accepted -  then place deposits, fees and other required fees and costs in the mail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Specific Grade Levels: 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File your (family) taxes as early in the spring semester </a:t>
            </a:r>
          </a:p>
          <a:p>
            <a:r>
              <a:rPr lang="en-US" smtClean="0"/>
              <a:t>Complete the FAFSA (Free Application for Federal Student Aid)</a:t>
            </a:r>
          </a:p>
          <a:p>
            <a:r>
              <a:rPr lang="en-US" smtClean="0"/>
              <a:t>Complete the application for state financial aid.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Specific Grade Levels: 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34820" name="Picture 3" descr="Student_Loan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657600"/>
            <a:ext cx="254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Old enough to go to college, he/she is old enough to get things done – you just check!</a:t>
            </a:r>
          </a:p>
          <a:p>
            <a:endParaRPr lang="en-US" sz="2800" smtClean="0"/>
          </a:p>
          <a:p>
            <a:r>
              <a:rPr lang="en-US" sz="2800" smtClean="0"/>
              <a:t>Point out the plus/minus factors, but do not judge!</a:t>
            </a:r>
          </a:p>
          <a:p>
            <a:endParaRPr lang="en-US" sz="2800" smtClean="0"/>
          </a:p>
          <a:p>
            <a:r>
              <a:rPr lang="en-US" sz="2800" smtClean="0"/>
              <a:t>A college certificate, degree or even just courses, will </a:t>
            </a:r>
            <a:r>
              <a:rPr lang="en-US" sz="2800" b="1" i="1" u="sng" smtClean="0"/>
              <a:t>not</a:t>
            </a:r>
            <a:r>
              <a:rPr lang="en-US" sz="2800" smtClean="0"/>
              <a:t> ensure employment once completed!</a:t>
            </a:r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i="1" dirty="0" smtClean="0"/>
              <a:t>REMEMBER</a:t>
            </a:r>
            <a:endParaRPr lang="en-US" dirty="0"/>
          </a:p>
        </p:txBody>
      </p:sp>
      <p:pic>
        <p:nvPicPr>
          <p:cNvPr id="35844" name="Picture 3" descr="Graduates_-_Carto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5029200"/>
            <a:ext cx="28575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Must Have a Plan!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5029200"/>
            <a:ext cx="4191000" cy="9239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2-year certificate/degree as teacher aid - employment in schools while taking next steps!</a:t>
            </a:r>
            <a:endParaRPr lang="en-US" dirty="0">
              <a:latin typeface="+mn-lt"/>
              <a:cs typeface="+mn-cs"/>
            </a:endParaRP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2286000" y="4114800"/>
            <a:ext cx="4953000" cy="923925"/>
          </a:xfrm>
          <a:prstGeom prst="rect">
            <a:avLst/>
          </a:prstGeom>
          <a:solidFill>
            <a:srgbClr val="92D05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4-year degree in teaching - higher level employment while continuing to the psychologist/psychiatrist degree!</a:t>
            </a:r>
          </a:p>
        </p:txBody>
      </p:sp>
      <p:sp>
        <p:nvSpPr>
          <p:cNvPr id="36869" name="TextBox 5"/>
          <p:cNvSpPr txBox="1">
            <a:spLocks noChangeArrowheads="1"/>
          </p:cNvSpPr>
          <p:nvPr/>
        </p:nvSpPr>
        <p:spPr bwMode="auto">
          <a:xfrm>
            <a:off x="2895600" y="2895600"/>
            <a:ext cx="5334000" cy="1200150"/>
          </a:xfrm>
          <a:prstGeom prst="rect">
            <a:avLst/>
          </a:prstGeom>
          <a:solidFill>
            <a:srgbClr val="FFFF00"/>
          </a:solidFill>
          <a:ln w="9525">
            <a:solidFill>
              <a:srgbClr val="9B8115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2-years beyond 4-year degree for school counselor or psychologists certification!  Higher level employment while continuing to the Doctorate level of Psychiatrist!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9000" y="2209800"/>
            <a:ext cx="5334000" cy="70802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+mn-cs"/>
              </a:rPr>
              <a:t>Doctor of Psychiatry usually takes 2 more years!</a:t>
            </a:r>
            <a:endParaRPr lang="en-US" sz="20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/>
              <a:t>TIME IS NOW!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“</a:t>
            </a:r>
            <a:r>
              <a:rPr lang="en-US" i="1" dirty="0" smtClean="0"/>
              <a:t>The Guide to Federal Student Aid|2011-12,”</a:t>
            </a:r>
            <a:r>
              <a:rPr lang="en-US" dirty="0" smtClean="0"/>
              <a:t> U.S. Department of Education, Federal Student Aid from counselor’s office, PCC or from the </a:t>
            </a:r>
            <a:r>
              <a:rPr lang="en-US" u="sng" dirty="0" smtClean="0">
                <a:hlinkClick r:id="rId2"/>
              </a:rPr>
              <a:t>www.ed.gov website</a:t>
            </a:r>
            <a:endParaRPr lang="en-US" u="sng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Senior Guide from MOE entitled, “</a:t>
            </a:r>
            <a:r>
              <a:rPr lang="en-US" b="1" i="1" dirty="0" smtClean="0"/>
              <a:t>HIGH SCHOOL SENIOR GUIDE -  For A Successful Future!”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“</a:t>
            </a:r>
            <a:r>
              <a:rPr lang="en-US" b="1" i="1" dirty="0" smtClean="0"/>
              <a:t>Getting Ready for College” Tabloid  from MOE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Visit MOE Website: </a:t>
            </a:r>
            <a:r>
              <a:rPr lang="en-US" dirty="0" smtClean="0">
                <a:hlinkClick r:id="rId3"/>
              </a:rPr>
              <a:t>http://www.palaumoe.net/cacg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Visit representatives at the Palau Scholarship Office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PCC Student Services Office </a:t>
            </a:r>
            <a:endParaRPr lang="en-US" b="1" i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 </a:t>
            </a:r>
            <a:r>
              <a:rPr lang="en-US" sz="2900" b="1" i="1" dirty="0" smtClean="0"/>
              <a:t>My Future, My Way: How to go, How to Pay: A Workbook for Students in Middle and Junior High Schools by the U.S. Department of Education, Financial Student Aid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900" dirty="0" smtClean="0"/>
              <a:t> </a:t>
            </a:r>
            <a:r>
              <a:rPr lang="en-US" sz="2900" b="1" i="1" dirty="0" smtClean="0"/>
              <a:t>Funding Education Beyond High School by the U.S. Department of Education, Financial Student Aid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 </a:t>
            </a:r>
            <a:r>
              <a:rPr lang="en-US" sz="2900" b="1" i="1" dirty="0" smtClean="0"/>
              <a:t>Parent Power: Build the Bridge to Success by the U.S. Department of Education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 </a:t>
            </a:r>
            <a:r>
              <a:rPr lang="en-US" sz="3400" b="1" i="1" dirty="0" smtClean="0">
                <a:solidFill>
                  <a:srgbClr val="00B0F0"/>
                </a:solidFill>
              </a:rPr>
              <a:t>A Best Practices Guide for College Access from the Ministry of Education, Palau.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 </a:t>
            </a:r>
            <a:r>
              <a:rPr lang="en-US" sz="3400" b="1" dirty="0" smtClean="0">
                <a:solidFill>
                  <a:schemeClr val="accent2"/>
                </a:solidFill>
              </a:rPr>
              <a:t>Student Guides for 7</a:t>
            </a:r>
            <a:r>
              <a:rPr lang="en-US" sz="3400" b="1" baseline="30000" dirty="0" smtClean="0">
                <a:solidFill>
                  <a:schemeClr val="accent2"/>
                </a:solidFill>
              </a:rPr>
              <a:t>th</a:t>
            </a:r>
            <a:r>
              <a:rPr lang="en-US" sz="3400" b="1" dirty="0" smtClean="0">
                <a:solidFill>
                  <a:schemeClr val="accent2"/>
                </a:solidFill>
              </a:rPr>
              <a:t>, 9</a:t>
            </a:r>
            <a:r>
              <a:rPr lang="en-US" sz="3400" b="1" baseline="30000" dirty="0" smtClean="0">
                <a:solidFill>
                  <a:schemeClr val="accent2"/>
                </a:solidFill>
              </a:rPr>
              <a:t>th</a:t>
            </a:r>
            <a:r>
              <a:rPr lang="en-US" sz="3400" b="1" dirty="0" smtClean="0">
                <a:solidFill>
                  <a:schemeClr val="accent2"/>
                </a:solidFill>
              </a:rPr>
              <a:t> and 12</a:t>
            </a:r>
            <a:r>
              <a:rPr lang="en-US" sz="3400" b="1" baseline="30000" dirty="0" smtClean="0">
                <a:solidFill>
                  <a:schemeClr val="accent2"/>
                </a:solidFill>
              </a:rPr>
              <a:t>th</a:t>
            </a:r>
            <a:r>
              <a:rPr lang="en-US" sz="3400" b="1" dirty="0" smtClean="0">
                <a:solidFill>
                  <a:schemeClr val="accent2"/>
                </a:solidFill>
              </a:rPr>
              <a:t> grade students;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</a:rPr>
              <a:t> “</a:t>
            </a:r>
            <a:r>
              <a:rPr lang="en-US" sz="3400" b="1" i="1" dirty="0" smtClean="0">
                <a:solidFill>
                  <a:schemeClr val="bg2">
                    <a:lumMod val="50000"/>
                  </a:schemeClr>
                </a:solidFill>
              </a:rPr>
              <a:t>Getting Ready for College” Tabloid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</a:rPr>
              <a:t> A College Access Website: </a:t>
            </a:r>
            <a:r>
              <a:rPr lang="en-US" sz="1600" dirty="0" smtClean="0"/>
              <a:t> </a:t>
            </a:r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</a:rPr>
              <a:t>http://www.palaumoe.net/cacg</a:t>
            </a:r>
            <a:r>
              <a:rPr lang="en-US" sz="3400" dirty="0" smtClean="0"/>
              <a:t>; and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800" b="1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/>
              <a:t> </a:t>
            </a:r>
            <a:r>
              <a:rPr lang="en-US" sz="3400" b="1" dirty="0" smtClean="0"/>
              <a:t>Additional Resources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F2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F2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F21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Every problem has a way out, there are certain options which can help you in affording a college.</a:t>
            </a:r>
          </a:p>
          <a:p>
            <a:pPr>
              <a:buFont typeface="Wingdings 3" pitchFamily="18" charset="2"/>
              <a:buNone/>
            </a:pPr>
            <a:r>
              <a:rPr lang="en-US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/>
              <a:t>How to Afford College</a:t>
            </a:r>
            <a:endParaRPr lang="en-US" dirty="0"/>
          </a:p>
        </p:txBody>
      </p:sp>
      <p:pic>
        <p:nvPicPr>
          <p:cNvPr id="38916" name="Picture 4" descr="Go_For_I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9718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Free Application for Federal Student Aid (FAFSA)</a:t>
            </a:r>
          </a:p>
          <a:p>
            <a:endParaRPr lang="en-US" b="1" smtClean="0"/>
          </a:p>
          <a:p>
            <a:r>
              <a:rPr lang="en-US" b="1" smtClean="0"/>
              <a:t>Part-Time Jobs</a:t>
            </a:r>
          </a:p>
          <a:p>
            <a:endParaRPr lang="en-US" b="1" smtClean="0"/>
          </a:p>
          <a:p>
            <a:r>
              <a:rPr lang="en-US" b="1" smtClean="0"/>
              <a:t>Scholarships &amp; Grants</a:t>
            </a:r>
          </a:p>
          <a:p>
            <a:endParaRPr lang="en-US" b="1" smtClean="0"/>
          </a:p>
          <a:p>
            <a:r>
              <a:rPr lang="en-US" b="1" smtClean="0"/>
              <a:t>Personal Loans</a:t>
            </a:r>
            <a:endParaRPr lang="en-US" smtClean="0"/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to Afford the College Tuition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1218" indent="-457200" fontAlgn="auto">
              <a:spcBef>
                <a:spcPct val="20000"/>
              </a:spcBef>
              <a:spcAft>
                <a:spcPts val="0"/>
              </a:spcAft>
              <a:buFont typeface="Wingdings 3"/>
              <a:buChar char=""/>
              <a:tabLst>
                <a:tab pos="628650" algn="l"/>
                <a:tab pos="971550" algn="l"/>
                <a:tab pos="1428750" algn="l"/>
              </a:tabLst>
              <a:defRPr/>
            </a:pPr>
            <a:r>
              <a:rPr lang="en-US" sz="2400" b="1" dirty="0" smtClean="0">
                <a:latin typeface="Arial" pitchFamily="34" charset="0"/>
              </a:rPr>
              <a:t>STUDENT GUIDE – FINANCIAL AID </a:t>
            </a:r>
            <a:r>
              <a:rPr lang="en-US" sz="2400" dirty="0" smtClean="0">
                <a:solidFill>
                  <a:schemeClr val="accent1"/>
                </a:solidFill>
                <a:latin typeface="Arial" pitchFamily="34" charset="0"/>
                <a:sym typeface="Wingdings 2" pitchFamily="18" charset="2"/>
              </a:rPr>
              <a:t></a:t>
            </a:r>
            <a:endParaRPr lang="en-US" sz="2400" dirty="0" smtClean="0">
              <a:solidFill>
                <a:schemeClr val="accent1"/>
              </a:solidFill>
              <a:latin typeface="Arial" pitchFamily="34" charset="0"/>
            </a:endParaRPr>
          </a:p>
          <a:p>
            <a:pPr marL="601218" indent="-457200" fontAlgn="auto">
              <a:spcBef>
                <a:spcPct val="20000"/>
              </a:spcBef>
              <a:spcAft>
                <a:spcPts val="0"/>
              </a:spcAft>
              <a:buFont typeface="Wingdings 3"/>
              <a:buChar char=""/>
              <a:tabLst>
                <a:tab pos="628650" algn="l"/>
                <a:tab pos="971550" algn="l"/>
                <a:tab pos="1428750" algn="l"/>
              </a:tabLst>
              <a:defRPr/>
            </a:pPr>
            <a:r>
              <a:rPr lang="en-US" sz="2400" b="1" dirty="0" smtClean="0">
                <a:latin typeface="Arial" pitchFamily="34" charset="0"/>
              </a:rPr>
              <a:t>FUNDING YOUR EDUCATION </a:t>
            </a:r>
            <a:r>
              <a:rPr lang="en-US" sz="2400" dirty="0" smtClean="0">
                <a:solidFill>
                  <a:schemeClr val="accent1"/>
                </a:solidFill>
                <a:latin typeface="Arial" pitchFamily="34" charset="0"/>
                <a:sym typeface="Wingdings 2" pitchFamily="18" charset="2"/>
              </a:rPr>
              <a:t></a:t>
            </a:r>
            <a:endParaRPr lang="en-US" sz="2400" dirty="0" smtClean="0">
              <a:solidFill>
                <a:schemeClr val="accent1"/>
              </a:solidFill>
              <a:latin typeface="Arial" pitchFamily="34" charset="0"/>
            </a:endParaRPr>
          </a:p>
          <a:p>
            <a:pPr marL="601218" indent="-457200" fontAlgn="auto">
              <a:spcBef>
                <a:spcPct val="20000"/>
              </a:spcBef>
              <a:spcAft>
                <a:spcPts val="0"/>
              </a:spcAft>
              <a:buFont typeface="Wingdings 3"/>
              <a:buChar char=""/>
              <a:tabLst>
                <a:tab pos="628650" algn="l"/>
                <a:tab pos="971550" algn="l"/>
                <a:tab pos="1428750" algn="l"/>
              </a:tabLst>
              <a:defRPr/>
            </a:pPr>
            <a:r>
              <a:rPr lang="en-US" sz="2400" b="1" dirty="0" smtClean="0">
                <a:latin typeface="Arial" pitchFamily="34" charset="0"/>
              </a:rPr>
              <a:t>LOOKING FOR STUDENT AID</a:t>
            </a:r>
          </a:p>
          <a:p>
            <a:pPr marL="601218" indent="-457200" fontAlgn="auto">
              <a:spcBef>
                <a:spcPct val="20000"/>
              </a:spcBef>
              <a:spcAft>
                <a:spcPts val="0"/>
              </a:spcAft>
              <a:buFont typeface="Wingdings 3"/>
              <a:buChar char=""/>
              <a:tabLst>
                <a:tab pos="628650" algn="l"/>
                <a:tab pos="971550" algn="l"/>
                <a:tab pos="1428750" algn="l"/>
              </a:tabLst>
              <a:defRPr/>
            </a:pPr>
            <a:r>
              <a:rPr lang="en-US" sz="2400" b="1" dirty="0" smtClean="0">
                <a:latin typeface="Arial" pitchFamily="34" charset="0"/>
              </a:rPr>
              <a:t>INSTRUCTIONS FOR COMPLETING THE FAFSA</a:t>
            </a:r>
          </a:p>
          <a:p>
            <a:pPr marL="857250" lvl="1" indent="-457200" fontAlgn="auto">
              <a:spcBef>
                <a:spcPct val="20000"/>
              </a:spcBef>
              <a:spcAft>
                <a:spcPts val="0"/>
              </a:spcAft>
              <a:buFont typeface="Verdana"/>
              <a:buChar char="◦"/>
              <a:tabLst>
                <a:tab pos="628650" algn="l"/>
                <a:tab pos="971550" algn="l"/>
                <a:tab pos="1428750" algn="l"/>
              </a:tabLst>
              <a:defRPr/>
            </a:pPr>
            <a:endParaRPr lang="en-US" sz="2000" b="1" dirty="0" smtClean="0">
              <a:latin typeface="Arial" pitchFamily="34" charset="0"/>
            </a:endParaRPr>
          </a:p>
          <a:p>
            <a:pPr marL="857250" lvl="1" indent="-457200" fontAlgn="auto">
              <a:spcBef>
                <a:spcPct val="20000"/>
              </a:spcBef>
              <a:spcAft>
                <a:spcPts val="0"/>
              </a:spcAft>
              <a:buFont typeface="Wingdings 2" pitchFamily="18" charset="2"/>
              <a:buChar char="Ù"/>
              <a:tabLst>
                <a:tab pos="628650" algn="l"/>
                <a:tab pos="971550" algn="l"/>
                <a:tab pos="1428750" algn="l"/>
              </a:tabLst>
              <a:defRPr/>
            </a:pPr>
            <a:r>
              <a:rPr lang="en-US" sz="2000" b="1" dirty="0" smtClean="0">
                <a:latin typeface="Arial" pitchFamily="34" charset="0"/>
              </a:rPr>
              <a:t>Provide for All Students</a:t>
            </a:r>
          </a:p>
          <a:p>
            <a:pPr marL="857250" lvl="1" indent="-457200" fontAlgn="auto">
              <a:spcBef>
                <a:spcPct val="20000"/>
              </a:spcBef>
              <a:spcAft>
                <a:spcPts val="0"/>
              </a:spcAft>
              <a:buFont typeface="Verdana"/>
              <a:buChar char="◦"/>
              <a:tabLst>
                <a:tab pos="628650" algn="l"/>
                <a:tab pos="971550" algn="l"/>
                <a:tab pos="1428750" algn="l"/>
              </a:tabLst>
              <a:defRPr/>
            </a:pPr>
            <a:endParaRPr lang="en-US" sz="2000" b="1" dirty="0" smtClean="0">
              <a:latin typeface="Arial" pitchFamily="34" charset="0"/>
            </a:endParaRPr>
          </a:p>
          <a:p>
            <a:pPr marL="601218" indent="-4572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628650" algn="l"/>
                <a:tab pos="971550" algn="l"/>
                <a:tab pos="1428750" algn="l"/>
              </a:tabLst>
              <a:defRPr/>
            </a:pPr>
            <a:r>
              <a:rPr lang="en-US" sz="2400" b="1" dirty="0" smtClean="0">
                <a:latin typeface="Arial" pitchFamily="34" charset="0"/>
              </a:rPr>
              <a:t>Federal Student Aid Information Center</a:t>
            </a:r>
            <a:br>
              <a:rPr lang="en-US" sz="2400" b="1" dirty="0" smtClean="0">
                <a:latin typeface="Arial" pitchFamily="34" charset="0"/>
              </a:rPr>
            </a:br>
            <a:r>
              <a:rPr lang="en-US" sz="2400" b="1" dirty="0" smtClean="0">
                <a:latin typeface="Arial" pitchFamily="34" charset="0"/>
              </a:rPr>
              <a:t>		1-800-4-FED-AID (1-800-433-3243) </a:t>
            </a:r>
            <a:br>
              <a:rPr lang="en-US" sz="2400" b="1" dirty="0" smtClean="0">
                <a:latin typeface="Arial" pitchFamily="34" charset="0"/>
              </a:rPr>
            </a:br>
            <a:endParaRPr lang="en-US" sz="2400" b="1" dirty="0" smtClean="0">
              <a:latin typeface="Arial" pitchFamily="34" charset="0"/>
            </a:endParaRPr>
          </a:p>
          <a:p>
            <a:pPr marL="601218" indent="-4572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628650" algn="l"/>
                <a:tab pos="971550" algn="l"/>
                <a:tab pos="1428750" algn="l"/>
              </a:tabLst>
              <a:defRPr/>
            </a:pPr>
            <a:r>
              <a:rPr lang="en-US" sz="2000" b="1" dirty="0" smtClean="0">
                <a:latin typeface="Arial" pitchFamily="34" charset="0"/>
              </a:rPr>
              <a:t>On-Line at http://www.ed.gov/prog_info/SFA/</a:t>
            </a:r>
            <a:r>
              <a:rPr lang="en-US" b="1" dirty="0" smtClean="0">
                <a:latin typeface="Arial" pitchFamily="34" charset="0"/>
              </a:rPr>
              <a:t>		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latin typeface="Arial" pitchFamily="34" charset="0"/>
              </a:rPr>
              <a:t>FEDERAL RESOURCES</a:t>
            </a:r>
            <a:br>
              <a:rPr lang="en-US" sz="4400" dirty="0" smtClean="0">
                <a:latin typeface="Arial" pitchFamily="34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Small Business for Students</a:t>
            </a:r>
          </a:p>
          <a:p>
            <a:endParaRPr lang="en-US" smtClean="0"/>
          </a:p>
          <a:p>
            <a:r>
              <a:rPr lang="en-US" smtClean="0"/>
              <a:t>Think it through – more than just fast foods!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/>
              <a:t>Earning Money for College</a:t>
            </a:r>
            <a:endParaRPr lang="en-US" dirty="0"/>
          </a:p>
        </p:txBody>
      </p:sp>
      <p:pic>
        <p:nvPicPr>
          <p:cNvPr id="41988" name="Picture 3" descr="Bright_Idea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505200"/>
            <a:ext cx="1981200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Tutoring:</a:t>
            </a:r>
          </a:p>
          <a:p>
            <a:r>
              <a:rPr lang="en-US" b="1" smtClean="0"/>
              <a:t>Handmade Crafts and Items:</a:t>
            </a:r>
          </a:p>
          <a:p>
            <a:r>
              <a:rPr lang="en-US" b="1" smtClean="0"/>
              <a:t>Note Taking:</a:t>
            </a:r>
          </a:p>
          <a:p>
            <a:r>
              <a:rPr lang="en-US" b="1" smtClean="0"/>
              <a:t>Yard Work:</a:t>
            </a:r>
          </a:p>
          <a:p>
            <a:r>
              <a:rPr lang="en-US" b="1" smtClean="0"/>
              <a:t>Freelancing (writing newspapers/doing photos/etc.)</a:t>
            </a:r>
          </a:p>
          <a:p>
            <a:r>
              <a:rPr lang="en-US" b="1" smtClean="0"/>
              <a:t>Laundry Service: </a:t>
            </a:r>
          </a:p>
          <a:p>
            <a:r>
              <a:rPr lang="en-US" b="1" smtClean="0"/>
              <a:t>Data Entry Jobs: </a:t>
            </a:r>
          </a:p>
          <a:p>
            <a:r>
              <a:rPr lang="en-US" b="1" smtClean="0"/>
              <a:t>Entertainment</a:t>
            </a: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/>
              <a:t>Earning Money for College – Student Business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Snack delivery business</a:t>
            </a:r>
          </a:p>
          <a:p>
            <a:endParaRPr lang="en-US" smtClean="0"/>
          </a:p>
          <a:p>
            <a:r>
              <a:rPr lang="en-US" smtClean="0"/>
              <a:t>Bakery service</a:t>
            </a:r>
          </a:p>
          <a:p>
            <a:endParaRPr lang="en-US" smtClean="0"/>
          </a:p>
          <a:p>
            <a:r>
              <a:rPr lang="en-US" smtClean="0"/>
              <a:t>Writing service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Other Small Business Ideas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teen should utilize four years of his/her college in learning, </a:t>
            </a:r>
            <a:r>
              <a:rPr lang="en-US" i="1" u="sng" smtClean="0"/>
              <a:t>gaining experience</a:t>
            </a:r>
            <a:r>
              <a:rPr lang="en-US" smtClean="0"/>
              <a:t>, becoming </a:t>
            </a:r>
            <a:r>
              <a:rPr lang="en-US" i="1" u="sng" smtClean="0"/>
              <a:t>a better person </a:t>
            </a:r>
            <a:r>
              <a:rPr lang="en-US" smtClean="0"/>
              <a:t>and also </a:t>
            </a:r>
            <a:r>
              <a:rPr lang="en-US" i="1" u="sng" smtClean="0">
                <a:solidFill>
                  <a:schemeClr val="accent2"/>
                </a:solidFill>
              </a:rPr>
              <a:t>enjoying life.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CAN DO!</a:t>
            </a:r>
            <a:endParaRPr lang="en-US" dirty="0"/>
          </a:p>
        </p:txBody>
      </p:sp>
      <p:pic>
        <p:nvPicPr>
          <p:cNvPr id="45060" name="Picture 4" descr="yes-you-ca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5052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1" name="Picture 5" descr="snoozin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074988"/>
            <a:ext cx="2779713" cy="349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1240" y="2967335"/>
            <a:ext cx="5341527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Any Questions?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THANK YOU!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46083" name="Picture 4" descr="hornet_bee-509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914400"/>
            <a:ext cx="15621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5" descr="as3451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514600"/>
            <a:ext cx="9525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College Access efforts of the Ministry of Education is to help students and parents.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Help parents and family members to: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b="1" dirty="0" smtClean="0"/>
              <a:t>create and strengthen a college-going culture in your home; 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2800" b="1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b="1" dirty="0" smtClean="0"/>
              <a:t>help you support what is going on in your child’s classroom and school; and 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2400" b="1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b="1" dirty="0" smtClean="0"/>
              <a:t>improve what is needed to ensure opportunities for your child to complete a college education.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COLLEGE ACCESS IN PALAU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parentsneedhel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57200"/>
            <a:ext cx="7697788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7696200" y="152400"/>
          <a:ext cx="1447800" cy="990600"/>
        </p:xfrm>
        <a:graphic>
          <a:graphicData uri="http://schemas.openxmlformats.org/presentationml/2006/ole">
            <p:oleObj spid="_x0000_s1026" name="Document" r:id="rId4" imgW="5705280" imgH="1019160" progId="WP14Doc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live according to their own values</a:t>
            </a:r>
          </a:p>
          <a:p>
            <a:r>
              <a:rPr lang="en-US" smtClean="0"/>
              <a:t>have a very clear sense of who they are</a:t>
            </a:r>
          </a:p>
          <a:p>
            <a:r>
              <a:rPr lang="en-US" smtClean="0"/>
              <a:t>expect to have a positive impact on the world</a:t>
            </a:r>
          </a:p>
          <a:p>
            <a:r>
              <a:rPr lang="en-US" smtClean="0"/>
              <a:t>see their work as meaningful</a:t>
            </a:r>
          </a:p>
          <a:p>
            <a:r>
              <a:rPr lang="en-US" smtClean="0"/>
              <a:t>create their own work life, filling in with skills, and persisting to what they want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Happiest People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200400" y="4114800"/>
          <a:ext cx="5705475" cy="2257425"/>
        </p:xfrm>
        <a:graphic>
          <a:graphicData uri="http://schemas.openxmlformats.org/presentationml/2006/ole">
            <p:oleObj spid="_x0000_s2050" name="Document" r:id="rId3" imgW="5705280" imgH="2257200" progId="WP14Doc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19200" y="914400"/>
            <a:ext cx="5791200" cy="2092325"/>
          </a:xfrm>
          <a:prstGeom prst="rect">
            <a:avLst/>
          </a:prstGeo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latin typeface="Lucida Sans Unicode" pitchFamily="34" charset="0"/>
              </a:rPr>
              <a:t>The best gifts parents can give to their child are Roots and Wings. </a:t>
            </a:r>
            <a:br>
              <a:rPr lang="en-US" sz="2800" b="1" i="1">
                <a:latin typeface="Lucida Sans Unicode" pitchFamily="34" charset="0"/>
              </a:rPr>
            </a:br>
            <a:endParaRPr lang="en-US" sz="2800" b="1" i="1">
              <a:latin typeface="Lucida Sans Unicode" pitchFamily="34" charset="0"/>
            </a:endParaRPr>
          </a:p>
          <a:p>
            <a:r>
              <a:rPr lang="en-US" i="1">
                <a:latin typeface="Lucida Sans Unicode" pitchFamily="34" charset="0"/>
              </a:rPr>
              <a:t>–Chinese Proverb</a:t>
            </a:r>
            <a:endParaRPr lang="en-US">
              <a:latin typeface="Lucida Sans Unicode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3505200"/>
            <a:ext cx="6477000" cy="13843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>
            <a:solidFill>
              <a:schemeClr val="bg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latin typeface="+mn-lt"/>
                <a:cs typeface="+mn-cs"/>
              </a:rPr>
              <a:t>You are the bows from which your children as living arrows are sent forth.  </a:t>
            </a:r>
            <a:r>
              <a:rPr lang="en-US" b="1" i="1" dirty="0">
                <a:latin typeface="+mn-lt"/>
                <a:cs typeface="+mn-cs"/>
              </a:rPr>
              <a:t>-</a:t>
            </a:r>
            <a:r>
              <a:rPr lang="en-US" b="1" i="1" dirty="0" err="1">
                <a:latin typeface="+mn-lt"/>
                <a:cs typeface="+mn-cs"/>
              </a:rPr>
              <a:t>Khalil</a:t>
            </a:r>
            <a:r>
              <a:rPr lang="en-US" b="1" i="1" dirty="0">
                <a:latin typeface="+mn-lt"/>
                <a:cs typeface="+mn-cs"/>
              </a:rPr>
              <a:t> Gibran</a:t>
            </a: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smtClean="0"/>
          </a:p>
          <a:p>
            <a:r>
              <a:rPr lang="en-US" sz="2800" smtClean="0"/>
              <a:t>Intellectual</a:t>
            </a:r>
          </a:p>
          <a:p>
            <a:endParaRPr lang="en-US" sz="2800" smtClean="0"/>
          </a:p>
          <a:p>
            <a:r>
              <a:rPr lang="en-US" sz="2800" smtClean="0"/>
              <a:t>Developmental</a:t>
            </a:r>
          </a:p>
          <a:p>
            <a:endParaRPr lang="en-US" sz="2800" smtClean="0"/>
          </a:p>
          <a:p>
            <a:r>
              <a:rPr lang="en-US" sz="2800" smtClean="0"/>
              <a:t>Financial</a:t>
            </a: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WHY COLLEGE OR ADVANCED TRAINING?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b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/>
              <a:t>Nurture Your Child’s Inner Spirit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b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/>
              <a:t>Provide Guidance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b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/>
              <a:t>Communicate Effectively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b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/>
              <a:t>Form a Strong Connection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b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/>
              <a:t>Empower Your Child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a Parent Can Do!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1530</TotalTime>
  <Words>1976</Words>
  <Application>Microsoft Office PowerPoint</Application>
  <PresentationFormat>On-screen Show (4:3)</PresentationFormat>
  <Paragraphs>273</Paragraphs>
  <Slides>37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Lucida Sans Unicode</vt:lpstr>
      <vt:lpstr>Arial</vt:lpstr>
      <vt:lpstr>Wingdings 3</vt:lpstr>
      <vt:lpstr>Verdana</vt:lpstr>
      <vt:lpstr>Wingdings 2</vt:lpstr>
      <vt:lpstr>Calibri</vt:lpstr>
      <vt:lpstr>Wingdings</vt:lpstr>
      <vt:lpstr>Concourse</vt:lpstr>
      <vt:lpstr>Document</vt:lpstr>
      <vt:lpstr>PARENT GUIDE: BUZZING FOR SUCCESS!</vt:lpstr>
      <vt:lpstr>Ministry of Education  Masa-Aki N. Emesiochl </vt:lpstr>
      <vt:lpstr>RESOURCES</vt:lpstr>
      <vt:lpstr>COLLEGE ACCESS IN PALAU</vt:lpstr>
      <vt:lpstr>Slide 5</vt:lpstr>
      <vt:lpstr>Happiest People</vt:lpstr>
      <vt:lpstr>Slide 7</vt:lpstr>
      <vt:lpstr>WHY COLLEGE OR ADVANCED TRAINING?</vt:lpstr>
      <vt:lpstr>What a Parent Can Do!</vt:lpstr>
      <vt:lpstr>Elementary School:</vt:lpstr>
      <vt:lpstr>A Home with a College-Going Culture</vt:lpstr>
      <vt:lpstr>Does the School Have a College-Going Culture?</vt:lpstr>
      <vt:lpstr>Planning for College</vt:lpstr>
      <vt:lpstr>Every Year Start and Don’t Stop:</vt:lpstr>
      <vt:lpstr>Slide 15</vt:lpstr>
      <vt:lpstr>Educational Opportunities in the Summer</vt:lpstr>
      <vt:lpstr>Preparing for the World of Work</vt:lpstr>
      <vt:lpstr>Preparing for the World of Work</vt:lpstr>
      <vt:lpstr>Specific Grade Levels: 8th Grade</vt:lpstr>
      <vt:lpstr>Specific Grade Levels: 9th Grade Career and College Prep</vt:lpstr>
      <vt:lpstr>Specific Grade Levels: 10th Grade</vt:lpstr>
      <vt:lpstr>Specific Grade Levels: 11th Grade</vt:lpstr>
      <vt:lpstr>Specific Grade Levels: 11th Grade</vt:lpstr>
      <vt:lpstr>Specific Grade Levels: 12th Grade</vt:lpstr>
      <vt:lpstr>Specific Grade Levels: 12th Grade</vt:lpstr>
      <vt:lpstr>Specific Grade Levels: 12th Grade</vt:lpstr>
      <vt:lpstr>REMEMBER</vt:lpstr>
      <vt:lpstr>Must Have a Plan!</vt:lpstr>
      <vt:lpstr>TIME IS NOW!</vt:lpstr>
      <vt:lpstr>How to Afford College</vt:lpstr>
      <vt:lpstr>How to Afford the College Tuition</vt:lpstr>
      <vt:lpstr>FEDERAL RESOURCES </vt:lpstr>
      <vt:lpstr>Earning Money for College</vt:lpstr>
      <vt:lpstr>Earning Money for College – Student Business</vt:lpstr>
      <vt:lpstr>Other Small Business Ideas</vt:lpstr>
      <vt:lpstr>CAN DO!</vt:lpstr>
      <vt:lpstr>Slide 37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GUIDE: BUZZING FOR SUCCESS!</dc:title>
  <dc:creator>Jessie</dc:creator>
  <cp:lastModifiedBy>Lynn</cp:lastModifiedBy>
  <cp:revision>17</cp:revision>
  <dcterms:created xsi:type="dcterms:W3CDTF">2011-06-17T00:09:32Z</dcterms:created>
  <dcterms:modified xsi:type="dcterms:W3CDTF">2011-10-21T20:14:15Z</dcterms:modified>
</cp:coreProperties>
</file>