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91" r:id="rId27"/>
    <p:sldId id="292" r:id="rId28"/>
    <p:sldId id="294" r:id="rId29"/>
    <p:sldId id="295" r:id="rId30"/>
    <p:sldId id="284" r:id="rId31"/>
    <p:sldId id="280" r:id="rId32"/>
    <p:sldId id="281" r:id="rId33"/>
    <p:sldId id="285" r:id="rId34"/>
    <p:sldId id="286" r:id="rId35"/>
    <p:sldId id="287" r:id="rId36"/>
    <p:sldId id="288" r:id="rId37"/>
    <p:sldId id="282" r:id="rId38"/>
    <p:sldId id="289" r:id="rId39"/>
    <p:sldId id="28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7F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0A22AF-E901-4740-A385-25DF9E641641}" type="datetimeFigureOut">
              <a:rPr lang="en-US"/>
              <a:pPr>
                <a:defRPr/>
              </a:pPr>
              <a:t>10/21/2011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54A0E0-F075-4DB2-BE89-52F4EB854C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Academics is, of course, the most important part of planning for college, but there are other things to consider.</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8BBECF-D00A-4FD0-AEAB-84BFA453E743}"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Your choices, but know where you are going.  Consider the future possibilities before deciding.</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CD1157-DEB4-4DF9-9ECE-CB3911A5B99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Talk about the sheet and have students complete.</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E32F3-C6A4-4FC7-BA79-431DFC44941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Give this scenario to the students and let them have a discussion and give reasons why in their opinions.  Then, use the next slide and review based on the ideas they had given in the discussion.</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74A8D-604F-40AE-99EF-5AFE4BF475D2}"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Nursing Career Ladder at PCC</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FE8A8E-8D15-42E2-BD41-7A62295650E0}"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 an assignment with the terminology listed on page 26 such as a word search or crossword puzzle.  Remind students of the “what colleges want” information they covered with the “Getting Ready for College” tabloid and “tips for test taking”…. Now a little more on testing …</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0ECA5B-7238-42E2-9CA2-3B7DE508FD3A}"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 the earlier activities, we talked about test taking skills but some people get test anxieties so badly that is prevents them from success.  Talk about the issues of Test Anxieties or bring in the counselor to do so.</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27A88-0FEF-40BD-B09C-86D5AE0745E9}" type="slidenum">
              <a:rPr lang="en-US" smtClean="0"/>
              <a:pPr fontAlgn="base">
                <a:spcBef>
                  <a:spcPct val="0"/>
                </a:spcBef>
                <a:spcAft>
                  <a:spcPct val="0"/>
                </a:spcAft>
                <a:defRPr/>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0A135CA-2D46-44A6-8C82-A95B6C863C3D}" type="datetimeFigureOut">
              <a:rPr lang="en-US"/>
              <a:pPr>
                <a:defRPr/>
              </a:pPr>
              <a:t>10/21/2011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F11C504-4166-4897-90E9-1A788B22F4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34D269-CE41-4AB9-B2B6-7D360DFE590F}" type="datetimeFigureOut">
              <a:rPr lang="en-US"/>
              <a:pPr>
                <a:defRPr/>
              </a:pPr>
              <a:t>10/21/2011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E5FD12D-F2E7-419A-84DD-B85C043A6D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7B251F-D43D-4CF5-84AB-3A3EF6036350}" type="datetimeFigureOut">
              <a:rPr lang="en-US"/>
              <a:pPr>
                <a:defRPr/>
              </a:pPr>
              <a:t>10/21/2011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AE4107-C83C-4BFD-809E-8275815013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660F01D-4C0C-4F97-B7BF-1353E5071BAB}" type="datetimeFigureOut">
              <a:rPr lang="en-US"/>
              <a:pPr>
                <a:defRPr/>
              </a:pPr>
              <a:t>10/21/2011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C77F124-8A20-428F-8F71-564C0D11E5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7085B63-2A67-4E8F-A2F2-E0C7B4B26DC6}" type="datetimeFigureOut">
              <a:rPr lang="en-US"/>
              <a:pPr>
                <a:defRPr/>
              </a:pPr>
              <a:t>10/21/2011</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1C0BCE8-A31D-440C-B2DB-6D4A3863F0F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8906F85A-5522-41D1-89B7-7B4525356877}" type="datetimeFigureOut">
              <a:rPr lang="en-US"/>
              <a:pPr>
                <a:defRPr/>
              </a:pPr>
              <a:t>10/21/2011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A0F8E6-2F06-4279-A787-997CD2C6EE4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7B4268F-0B02-4376-B921-062217581A4A}" type="datetimeFigureOut">
              <a:rPr lang="en-US"/>
              <a:pPr>
                <a:defRPr/>
              </a:pPr>
              <a:t>10/21/2011</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426895F-8513-4F3D-8F83-F4553D87625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6E24A8C-C450-4B75-AC30-70DF03438420}" type="datetimeFigureOut">
              <a:rPr lang="en-US"/>
              <a:pPr>
                <a:defRPr/>
              </a:pPr>
              <a:t>10/21/2011</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25A53D8-B3E4-468F-B7D3-7B054200A53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544EE57-B81A-4F27-8954-9A962AD633A9}" type="datetimeFigureOut">
              <a:rPr lang="en-US"/>
              <a:pPr>
                <a:defRPr/>
              </a:pPr>
              <a:t>10/21/2011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BFE859D-07E4-4596-900D-A8AB4103D43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AEFD45C-CFFF-49BA-8FD0-CF87F5EE6624}" type="datetimeFigureOut">
              <a:rPr lang="en-US"/>
              <a:pPr>
                <a:defRPr/>
              </a:pPr>
              <a:t>10/21/2011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A193797-E79E-4164-9362-BEEE3D02629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EF0F70A-227B-4E14-BDB2-BC2314A691FC}" type="datetimeFigureOut">
              <a:rPr lang="en-US"/>
              <a:pPr>
                <a:defRPr/>
              </a:pPr>
              <a:t>10/21/2011</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A894932-AB61-4814-857B-606C913F52C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922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B8E3290-F493-4981-A681-DCF49BC5C660}" type="datetimeFigureOut">
              <a:rPr lang="en-US"/>
              <a:pPr>
                <a:defRPr/>
              </a:pPr>
              <a:t>10/21/2011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293D25C7-C7C8-464F-8C68-907CCA071B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33600" y="304800"/>
          <a:ext cx="4484688" cy="2133600"/>
        </p:xfrm>
        <a:graphic>
          <a:graphicData uri="http://schemas.openxmlformats.org/presentationml/2006/ole">
            <p:oleObj spid="_x0000_s1026" name="Document" r:id="rId3" imgW="5705280" imgH="2714400" progId="WP14Doc">
              <p:embed/>
            </p:oleObj>
          </a:graphicData>
        </a:graphic>
      </p:graphicFrame>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High School – Your Plan – Your Future</a:t>
            </a:r>
            <a:endParaRPr lang="en-US" dirty="0"/>
          </a:p>
        </p:txBody>
      </p:sp>
      <p:sp>
        <p:nvSpPr>
          <p:cNvPr id="1028" name="Subtitle 2"/>
          <p:cNvSpPr>
            <a:spLocks noGrp="1"/>
          </p:cNvSpPr>
          <p:nvPr>
            <p:ph type="subTitle" idx="1"/>
          </p:nvPr>
        </p:nvSpPr>
        <p:spPr>
          <a:xfrm>
            <a:off x="685800" y="3611563"/>
            <a:ext cx="7772400" cy="1200150"/>
          </a:xfrm>
        </p:spPr>
        <p:txBody>
          <a:bodyPr/>
          <a:lstStyle/>
          <a:p>
            <a:pPr marR="0" algn="ctr" eaLnBrk="1" hangingPunct="1"/>
            <a:r>
              <a:rPr lang="en-US" smtClean="0"/>
              <a:t>Freshman College Access Guide</a:t>
            </a:r>
          </a:p>
          <a:p>
            <a:pPr marR="0" algn="ctr" eaLnBrk="1" hangingPunct="1"/>
            <a:r>
              <a:rPr lang="en-US" b="1" i="1" smtClean="0">
                <a:solidFill>
                  <a:srgbClr val="EB641B"/>
                </a:solidFill>
              </a:rPr>
              <a:t>The Way Forward for Success!</a:t>
            </a:r>
            <a:endParaRPr lang="en-US" smtClean="0">
              <a:solidFill>
                <a:srgbClr val="EB641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Know the Layout</a:t>
            </a:r>
          </a:p>
          <a:p>
            <a:pPr marL="365760" indent="-256032" eaLnBrk="1" fontAlgn="auto" hangingPunct="1">
              <a:spcAft>
                <a:spcPts val="0"/>
              </a:spcAft>
              <a:buFont typeface="Wingdings 3"/>
              <a:buChar char=""/>
              <a:defRPr/>
            </a:pPr>
            <a:r>
              <a:rPr lang="en-US" dirty="0" smtClean="0"/>
              <a:t>Know the Teachers</a:t>
            </a:r>
          </a:p>
          <a:p>
            <a:pPr marL="365760" indent="-256032" eaLnBrk="1" fontAlgn="auto" hangingPunct="1">
              <a:spcAft>
                <a:spcPts val="0"/>
              </a:spcAft>
              <a:buFont typeface="Wingdings 3"/>
              <a:buChar char=""/>
              <a:defRPr/>
            </a:pPr>
            <a:r>
              <a:rPr lang="en-US" dirty="0" smtClean="0"/>
              <a:t>Know What Classes Your Friends Will Be In</a:t>
            </a:r>
          </a:p>
          <a:p>
            <a:pPr marL="365760" indent="-256032" eaLnBrk="1" fontAlgn="auto" hangingPunct="1">
              <a:spcAft>
                <a:spcPts val="0"/>
              </a:spcAft>
              <a:buFont typeface="Wingdings 3"/>
              <a:buChar char=""/>
              <a:defRPr/>
            </a:pPr>
            <a:r>
              <a:rPr lang="en-US" dirty="0" smtClean="0"/>
              <a:t>Know Your Schedule</a:t>
            </a:r>
          </a:p>
          <a:p>
            <a:pPr marL="365760" indent="-256032" eaLnBrk="1" fontAlgn="auto" hangingPunct="1">
              <a:spcAft>
                <a:spcPts val="0"/>
              </a:spcAft>
              <a:buFont typeface="Wingdings 3"/>
              <a:buChar char=""/>
              <a:defRPr/>
            </a:pPr>
            <a:r>
              <a:rPr lang="en-US" dirty="0" smtClean="0"/>
              <a:t>Know How Much Time you Have Between Classes</a:t>
            </a:r>
          </a:p>
          <a:p>
            <a:pPr marL="365760" indent="-256032" eaLnBrk="1" fontAlgn="auto" hangingPunct="1">
              <a:spcAft>
                <a:spcPts val="0"/>
              </a:spcAft>
              <a:buFont typeface="Wingdings 3"/>
              <a:buChar char=""/>
              <a:defRPr/>
            </a:pPr>
            <a:r>
              <a:rPr lang="en-US" dirty="0" smtClean="0"/>
              <a:t>Know the Rules</a:t>
            </a:r>
          </a:p>
          <a:p>
            <a:pPr marL="365760" indent="-256032" eaLnBrk="1" fontAlgn="auto" hangingPunct="1">
              <a:spcAft>
                <a:spcPts val="0"/>
              </a:spcAft>
              <a:buFont typeface="Wingdings 3"/>
              <a:buChar char=""/>
              <a:defRPr/>
            </a:pPr>
            <a:r>
              <a:rPr lang="en-US" dirty="0" smtClean="0"/>
              <a:t>Know the Dress Code</a:t>
            </a:r>
          </a:p>
          <a:p>
            <a:pPr marL="365760" indent="-256032" eaLnBrk="1" fontAlgn="auto" hangingPunct="1">
              <a:spcAft>
                <a:spcPts val="0"/>
              </a:spcAft>
              <a:buFont typeface="Wingdings 3"/>
              <a:buChar char=""/>
              <a:defRPr/>
            </a:pPr>
            <a:r>
              <a:rPr lang="en-US" dirty="0" smtClean="0"/>
              <a:t>Know Your Worth</a:t>
            </a:r>
          </a:p>
          <a:p>
            <a:pPr marL="365760" indent="-256032" eaLnBrk="1" fontAlgn="auto" hangingPunct="1">
              <a:spcAft>
                <a:spcPts val="0"/>
              </a:spcAft>
              <a:buFont typeface="Wingdings 3"/>
              <a:buChar char=""/>
              <a:defRPr/>
            </a:pPr>
            <a:r>
              <a:rPr lang="en-US" dirty="0" smtClean="0"/>
              <a:t>Don't let them push you around</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IN THE KNOW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Plan for Success</a:t>
            </a:r>
            <a:endParaRPr lang="en-US" dirty="0"/>
          </a:p>
        </p:txBody>
      </p:sp>
      <p:graphicFrame>
        <p:nvGraphicFramePr>
          <p:cNvPr id="3074" name="Object 2"/>
          <p:cNvGraphicFramePr>
            <a:graphicFrameLocks noChangeAspect="1"/>
          </p:cNvGraphicFramePr>
          <p:nvPr/>
        </p:nvGraphicFramePr>
        <p:xfrm>
          <a:off x="1719263" y="2166938"/>
          <a:ext cx="5705475" cy="2524125"/>
        </p:xfrm>
        <a:graphic>
          <a:graphicData uri="http://schemas.openxmlformats.org/presentationml/2006/ole">
            <p:oleObj spid="_x0000_s3074" name="Document" r:id="rId3" imgW="5705280" imgH="2523960" progId="WP14Doc">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3"/>
          <p:cNvSpPr>
            <a:spLocks noGrp="1"/>
          </p:cNvSpPr>
          <p:nvPr>
            <p:ph idx="1"/>
          </p:nvPr>
        </p:nvSpPr>
        <p:spPr/>
        <p:txBody>
          <a:bodyPr/>
          <a:lstStyle/>
          <a:p>
            <a:pPr eaLnBrk="1" hangingPunct="1"/>
            <a:r>
              <a:rPr lang="en-US" b="1" smtClean="0"/>
              <a:t>Plan your time</a:t>
            </a:r>
          </a:p>
          <a:p>
            <a:pPr eaLnBrk="1" hangingPunct="1"/>
            <a:endParaRPr lang="en-US" b="1" smtClean="0"/>
          </a:p>
          <a:p>
            <a:pPr eaLnBrk="1" hangingPunct="1"/>
            <a:endParaRPr lang="en-US" b="1" smtClean="0"/>
          </a:p>
          <a:p>
            <a:pPr eaLnBrk="1" hangingPunct="1"/>
            <a:endParaRPr lang="en-US" b="1" smtClean="0"/>
          </a:p>
          <a:p>
            <a:pPr eaLnBrk="1" hangingPunct="1"/>
            <a:endParaRPr lang="en-US" b="1" smtClean="0"/>
          </a:p>
          <a:p>
            <a:pPr algn="ctr" eaLnBrk="1" hangingPunct="1">
              <a:buFont typeface="Wingdings 3" pitchFamily="18" charset="2"/>
              <a:buNone/>
            </a:pPr>
            <a:r>
              <a:rPr lang="en-US" b="1" smtClean="0"/>
              <a:t>Student Activity Completion Sheets</a:t>
            </a:r>
          </a:p>
          <a:p>
            <a:pPr algn="ctr" eaLnBrk="1" hangingPunct="1">
              <a:buFont typeface="Wingdings 3" pitchFamily="18" charset="2"/>
              <a:buNone/>
            </a:pPr>
            <a:r>
              <a:rPr lang="en-US" b="1" smtClean="0"/>
              <a:t>TIME</a:t>
            </a:r>
          </a:p>
          <a:p>
            <a:pPr algn="ctr" eaLnBrk="1" hangingPunct="1">
              <a:buFont typeface="Wingdings 3" pitchFamily="18" charset="2"/>
              <a:buNone/>
            </a:pPr>
            <a:r>
              <a:rPr lang="en-US" b="1" smtClean="0"/>
              <a:t>Weekly Priorities List</a:t>
            </a:r>
          </a:p>
          <a:p>
            <a:pPr algn="ctr" eaLnBrk="1" hangingPunct="1">
              <a:buFont typeface="Wingdings 3" pitchFamily="18" charset="2"/>
              <a:buNone/>
            </a:pPr>
            <a:r>
              <a:rPr lang="en-US" b="1" smtClean="0"/>
              <a:t>Calendar Schedule</a:t>
            </a: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TIME MANAGEMENT</a:t>
            </a:r>
            <a:endParaRPr lang="en-US" dirty="0"/>
          </a:p>
        </p:txBody>
      </p:sp>
      <p:graphicFrame>
        <p:nvGraphicFramePr>
          <p:cNvPr id="4098" name="Object 2"/>
          <p:cNvGraphicFramePr>
            <a:graphicFrameLocks noChangeAspect="1"/>
          </p:cNvGraphicFramePr>
          <p:nvPr/>
        </p:nvGraphicFramePr>
        <p:xfrm>
          <a:off x="2895600" y="1828800"/>
          <a:ext cx="5705475" cy="1400175"/>
        </p:xfrm>
        <a:graphic>
          <a:graphicData uri="http://schemas.openxmlformats.org/presentationml/2006/ole">
            <p:oleObj spid="_x0000_s4098" name="Document" r:id="rId3" imgW="5705280" imgH="1400040" progId="WP14Doc">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i="1" dirty="0" smtClean="0"/>
              <a:t>Should I take courses to prepare me for college?</a:t>
            </a:r>
          </a:p>
          <a:p>
            <a:pPr marL="365760" indent="-256032" eaLnBrk="1" fontAlgn="auto" hangingPunct="1">
              <a:spcAft>
                <a:spcPts val="0"/>
              </a:spcAft>
              <a:buFont typeface="Wingdings 3"/>
              <a:buChar char=""/>
              <a:defRPr/>
            </a:pPr>
            <a:endParaRPr lang="en-US" i="1" dirty="0" smtClean="0"/>
          </a:p>
          <a:p>
            <a:pPr marL="365760" indent="-256032" eaLnBrk="1" fontAlgn="auto" hangingPunct="1">
              <a:spcAft>
                <a:spcPts val="0"/>
              </a:spcAft>
              <a:buFont typeface="Wingdings 3"/>
              <a:buChar char=""/>
              <a:defRPr/>
            </a:pPr>
            <a:r>
              <a:rPr lang="en-US" i="1" dirty="0" smtClean="0"/>
              <a:t>Should I attend tutoring classes?</a:t>
            </a:r>
          </a:p>
          <a:p>
            <a:pPr marL="365760" indent="-256032" eaLnBrk="1" fontAlgn="auto" hangingPunct="1">
              <a:spcAft>
                <a:spcPts val="0"/>
              </a:spcAft>
              <a:buFont typeface="Wingdings 3"/>
              <a:buChar char=""/>
              <a:defRPr/>
            </a:pPr>
            <a:endParaRPr lang="en-US" i="1" dirty="0" smtClean="0"/>
          </a:p>
          <a:p>
            <a:pPr marL="365760" indent="-256032" eaLnBrk="1" fontAlgn="auto" hangingPunct="1">
              <a:spcAft>
                <a:spcPts val="0"/>
              </a:spcAft>
              <a:buFont typeface="Wingdings 3"/>
              <a:buChar char=""/>
              <a:defRPr/>
            </a:pPr>
            <a:r>
              <a:rPr lang="en-US" i="1" dirty="0" smtClean="0"/>
              <a:t>Should I take Honors or advanced courses?</a:t>
            </a:r>
          </a:p>
          <a:p>
            <a:pPr marL="365760" indent="-256032" eaLnBrk="1" fontAlgn="auto" hangingPunct="1">
              <a:spcAft>
                <a:spcPts val="0"/>
              </a:spcAft>
              <a:buFont typeface="Wingdings 3"/>
              <a:buChar char=""/>
              <a:defRPr/>
            </a:pPr>
            <a:endParaRPr lang="en-US" i="1" dirty="0" smtClean="0"/>
          </a:p>
          <a:p>
            <a:pPr marL="365760" indent="-256032" eaLnBrk="1" fontAlgn="auto" hangingPunct="1">
              <a:spcAft>
                <a:spcPts val="0"/>
              </a:spcAft>
              <a:buFont typeface="Wingdings 3"/>
              <a:buChar char=""/>
              <a:defRPr/>
            </a:pPr>
            <a:r>
              <a:rPr lang="en-US" i="1" dirty="0" smtClean="0"/>
              <a:t>Should I take Tech Prep or dual enrollment courses?</a:t>
            </a:r>
          </a:p>
          <a:p>
            <a:pPr marL="365760" indent="-256032" eaLnBrk="1" fontAlgn="auto" hangingPunct="1">
              <a:spcAft>
                <a:spcPts val="0"/>
              </a:spcAft>
              <a:buFont typeface="Wingdings 3"/>
              <a:buChar char=""/>
              <a:defRPr/>
            </a:pPr>
            <a:endParaRPr lang="en-US" i="1" dirty="0" smtClean="0"/>
          </a:p>
          <a:p>
            <a:pPr marL="365760" indent="-256032" eaLnBrk="1" fontAlgn="auto" hangingPunct="1">
              <a:spcAft>
                <a:spcPts val="0"/>
              </a:spcAft>
              <a:buFont typeface="Wingdings 3"/>
              <a:buChar char=""/>
              <a:defRPr/>
            </a:pPr>
            <a:r>
              <a:rPr lang="en-US" i="1" dirty="0" smtClean="0"/>
              <a:t>Should I go to college? get a full-time job? join the military? attend a technical school?</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DECISION MAKING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Your Choices</a:t>
            </a:r>
            <a:endParaRPr lang="en-US" dirty="0"/>
          </a:p>
        </p:txBody>
      </p:sp>
      <p:pic>
        <p:nvPicPr>
          <p:cNvPr id="26627" name="Picture 4" descr="Climbing_Ladder.jpg"/>
          <p:cNvPicPr>
            <a:picLocks noChangeAspect="1"/>
          </p:cNvPicPr>
          <p:nvPr/>
        </p:nvPicPr>
        <p:blipFill>
          <a:blip r:embed="rId3" cstate="print"/>
          <a:srcRect/>
          <a:stretch>
            <a:fillRect/>
          </a:stretch>
        </p:blipFill>
        <p:spPr bwMode="auto">
          <a:xfrm>
            <a:off x="2819400" y="2293938"/>
            <a:ext cx="3505200"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idx="1"/>
          </p:nvPr>
        </p:nvSpPr>
        <p:spPr/>
        <p:txBody>
          <a:bodyPr/>
          <a:lstStyle/>
          <a:p>
            <a:pPr algn="ctr" eaLnBrk="1" hangingPunct="1">
              <a:buFont typeface="Wingdings 3" pitchFamily="18" charset="2"/>
              <a:buNone/>
            </a:pPr>
            <a:endParaRPr lang="en-US" smtClean="0"/>
          </a:p>
          <a:p>
            <a:pPr algn="ctr" eaLnBrk="1" hangingPunct="1">
              <a:buFont typeface="Wingdings 3" pitchFamily="18" charset="2"/>
              <a:buNone/>
            </a:pPr>
            <a:endParaRPr lang="en-US" smtClean="0"/>
          </a:p>
          <a:p>
            <a:pPr algn="ctr" eaLnBrk="1" hangingPunct="1">
              <a:buFont typeface="Wingdings 3" pitchFamily="18" charset="2"/>
              <a:buNone/>
            </a:pPr>
            <a:endParaRPr lang="en-US" smtClean="0"/>
          </a:p>
          <a:p>
            <a:pPr algn="ctr" eaLnBrk="1" hangingPunct="1">
              <a:buFont typeface="Wingdings 3" pitchFamily="18" charset="2"/>
              <a:buNone/>
            </a:pPr>
            <a:endParaRPr lang="en-US" smtClean="0"/>
          </a:p>
          <a:p>
            <a:pPr algn="ctr" eaLnBrk="1" hangingPunct="1">
              <a:buFont typeface="Wingdings 3" pitchFamily="18" charset="2"/>
              <a:buNone/>
            </a:pPr>
            <a:r>
              <a:rPr lang="en-US" sz="4000" smtClean="0"/>
              <a:t>Who Am I?</a:t>
            </a:r>
          </a:p>
        </p:txBody>
      </p:sp>
      <p:sp>
        <p:nvSpPr>
          <p:cNvPr id="3" name="Title 2"/>
          <p:cNvSpPr>
            <a:spLocks noGrp="1"/>
          </p:cNvSpPr>
          <p:nvPr>
            <p:ph type="title"/>
          </p:nvPr>
        </p:nvSpPr>
        <p:spPr/>
        <p:txBody>
          <a:bodyPr/>
          <a:lstStyle/>
          <a:p>
            <a:pPr eaLnBrk="1" fontAlgn="auto" hangingPunct="1">
              <a:spcAft>
                <a:spcPts val="0"/>
              </a:spcAft>
              <a:defRPr/>
            </a:pPr>
            <a:r>
              <a:rPr lang="en-US" dirty="0" smtClean="0"/>
              <a:t>Student Activity</a:t>
            </a:r>
            <a:endParaRPr lang="en-US" dirty="0"/>
          </a:p>
        </p:txBody>
      </p:sp>
      <p:pic>
        <p:nvPicPr>
          <p:cNvPr id="27652" name="Picture 4" descr="12571043261351773352wasat_Theatre_Masks_svg_hi.png"/>
          <p:cNvPicPr>
            <a:picLocks noChangeAspect="1"/>
          </p:cNvPicPr>
          <p:nvPr/>
        </p:nvPicPr>
        <p:blipFill>
          <a:blip r:embed="rId3" cstate="print"/>
          <a:srcRect/>
          <a:stretch>
            <a:fillRect/>
          </a:stretch>
        </p:blipFill>
        <p:spPr bwMode="auto">
          <a:xfrm>
            <a:off x="5562600" y="762000"/>
            <a:ext cx="3048000" cy="2235200"/>
          </a:xfrm>
          <a:prstGeom prst="rect">
            <a:avLst/>
          </a:prstGeom>
          <a:noFill/>
          <a:ln w="9525">
            <a:noFill/>
            <a:miter lim="800000"/>
            <a:headEnd/>
            <a:tailEnd/>
          </a:ln>
        </p:spPr>
      </p:pic>
      <p:pic>
        <p:nvPicPr>
          <p:cNvPr id="27653" name="Picture 5" descr="clip-art-theater-336314.jpg"/>
          <p:cNvPicPr>
            <a:picLocks noChangeAspect="1"/>
          </p:cNvPicPr>
          <p:nvPr/>
        </p:nvPicPr>
        <p:blipFill>
          <a:blip r:embed="rId4" cstate="print"/>
          <a:srcRect/>
          <a:stretch>
            <a:fillRect/>
          </a:stretch>
        </p:blipFill>
        <p:spPr bwMode="auto">
          <a:xfrm>
            <a:off x="152400" y="2819400"/>
            <a:ext cx="2693988" cy="2819400"/>
          </a:xfrm>
          <a:prstGeom prst="rect">
            <a:avLst/>
          </a:prstGeom>
          <a:noFill/>
          <a:ln w="9525">
            <a:noFill/>
            <a:miter lim="800000"/>
            <a:headEnd/>
            <a:tailEnd/>
          </a:ln>
        </p:spPr>
      </p:pic>
      <p:pic>
        <p:nvPicPr>
          <p:cNvPr id="27654" name="Picture 6" descr="clip-art-theater-387439.jpg"/>
          <p:cNvPicPr>
            <a:picLocks noChangeAspect="1"/>
          </p:cNvPicPr>
          <p:nvPr/>
        </p:nvPicPr>
        <p:blipFill>
          <a:blip r:embed="rId5" cstate="print"/>
          <a:srcRect/>
          <a:stretch>
            <a:fillRect/>
          </a:stretch>
        </p:blipFill>
        <p:spPr bwMode="auto">
          <a:xfrm>
            <a:off x="6096000" y="4400550"/>
            <a:ext cx="182880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smtClean="0"/>
              <a:t>Short term goals</a:t>
            </a:r>
          </a:p>
          <a:p>
            <a:pPr eaLnBrk="1" hangingPunct="1"/>
            <a:endParaRPr lang="en-US" smtClean="0"/>
          </a:p>
          <a:p>
            <a:pPr eaLnBrk="1" hangingPunct="1"/>
            <a:r>
              <a:rPr lang="en-US" smtClean="0"/>
              <a:t>Medium term goals</a:t>
            </a:r>
          </a:p>
          <a:p>
            <a:pPr eaLnBrk="1" hangingPunct="1"/>
            <a:endParaRPr lang="en-US" smtClean="0"/>
          </a:p>
          <a:p>
            <a:pPr eaLnBrk="1" hangingPunct="1"/>
            <a:r>
              <a:rPr lang="en-US" smtClean="0"/>
              <a:t>Long term goals</a:t>
            </a:r>
          </a:p>
          <a:p>
            <a:pPr eaLnBrk="1" hangingPunct="1"/>
            <a:endParaRPr lang="en-US" smtClean="0"/>
          </a:p>
          <a:p>
            <a:pPr eaLnBrk="1" hangingPunct="1"/>
            <a:r>
              <a:rPr lang="en-US" smtClean="0"/>
              <a:t>Academic goals</a:t>
            </a:r>
          </a:p>
          <a:p>
            <a:pPr eaLnBrk="1" hangingPunct="1"/>
            <a:endParaRPr lang="en-US" smtClean="0"/>
          </a:p>
          <a:p>
            <a:pPr eaLnBrk="1" hangingPunct="1"/>
            <a:r>
              <a:rPr lang="en-US" smtClean="0"/>
              <a:t>Personal goals</a:t>
            </a:r>
          </a:p>
        </p:txBody>
      </p:sp>
      <p:sp>
        <p:nvSpPr>
          <p:cNvPr id="3" name="Title 2"/>
          <p:cNvSpPr>
            <a:spLocks noGrp="1"/>
          </p:cNvSpPr>
          <p:nvPr>
            <p:ph type="title"/>
          </p:nvPr>
        </p:nvSpPr>
        <p:spPr/>
        <p:txBody>
          <a:bodyPr/>
          <a:lstStyle/>
          <a:p>
            <a:pPr eaLnBrk="1" fontAlgn="auto" hangingPunct="1">
              <a:spcAft>
                <a:spcPts val="0"/>
              </a:spcAft>
              <a:defRPr/>
            </a:pPr>
            <a:r>
              <a:rPr lang="en-US" dirty="0" smtClean="0"/>
              <a:t>Tips on Goals and Goal Setting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lgn="ctr" eaLnBrk="1" hangingPunct="1">
              <a:buFont typeface="Wingdings 3" pitchFamily="18" charset="2"/>
              <a:buNone/>
            </a:pPr>
            <a:endParaRPr lang="en-US" smtClean="0"/>
          </a:p>
          <a:p>
            <a:pPr algn="ctr" eaLnBrk="1" hangingPunct="1">
              <a:buFont typeface="Wingdings 3" pitchFamily="18" charset="2"/>
              <a:buNone/>
            </a:pPr>
            <a:endParaRPr lang="en-US" smtClean="0"/>
          </a:p>
          <a:p>
            <a:pPr algn="ctr" eaLnBrk="1" hangingPunct="1">
              <a:buFont typeface="Wingdings 3" pitchFamily="18" charset="2"/>
              <a:buNone/>
            </a:pPr>
            <a:endParaRPr lang="en-US" smtClean="0"/>
          </a:p>
          <a:p>
            <a:pPr algn="ctr" eaLnBrk="1" hangingPunct="1">
              <a:buFont typeface="Wingdings 3" pitchFamily="18" charset="2"/>
              <a:buNone/>
            </a:pPr>
            <a:r>
              <a:rPr lang="en-US" smtClean="0"/>
              <a:t>Set some goals now!</a:t>
            </a:r>
          </a:p>
          <a:p>
            <a:pPr algn="ctr" eaLnBrk="1" hangingPunct="1">
              <a:buFont typeface="Wingdings 3" pitchFamily="18" charset="2"/>
              <a:buNone/>
            </a:pP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Student Activity Sheet: Specific Goals </a:t>
            </a:r>
            <a:endParaRPr lang="en-US" dirty="0"/>
          </a:p>
        </p:txBody>
      </p:sp>
      <p:pic>
        <p:nvPicPr>
          <p:cNvPr id="29700" name="Picture 4" descr="target-arrow-hi.png"/>
          <p:cNvPicPr>
            <a:picLocks noChangeAspect="1"/>
          </p:cNvPicPr>
          <p:nvPr/>
        </p:nvPicPr>
        <p:blipFill>
          <a:blip r:embed="rId2" cstate="print"/>
          <a:srcRect/>
          <a:stretch>
            <a:fillRect/>
          </a:stretch>
        </p:blipFill>
        <p:spPr bwMode="auto">
          <a:xfrm>
            <a:off x="5638800" y="4343400"/>
            <a:ext cx="2843213"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
          <p:cNvSpPr>
            <a:spLocks noGrp="1"/>
          </p:cNvSpPr>
          <p:nvPr>
            <p:ph idx="1"/>
          </p:nvPr>
        </p:nvSpPr>
        <p:spPr/>
        <p:txBody>
          <a:bodyPr/>
          <a:lstStyle/>
          <a:p>
            <a:pPr eaLnBrk="1" hangingPunct="1"/>
            <a:r>
              <a:rPr lang="en-US" smtClean="0"/>
              <a:t>The more you </a:t>
            </a:r>
            <a:r>
              <a:rPr lang="en-US" b="1" smtClean="0"/>
              <a:t>know, the more you can do.</a:t>
            </a:r>
          </a:p>
          <a:p>
            <a:pPr eaLnBrk="1" hangingPunct="1"/>
            <a:endParaRPr lang="en-US" b="1" smtClean="0"/>
          </a:p>
          <a:p>
            <a:pPr eaLnBrk="1" hangingPunct="1"/>
            <a:r>
              <a:rPr lang="en-US" b="1" smtClean="0"/>
              <a:t>Studying is </a:t>
            </a:r>
            <a:r>
              <a:rPr lang="en-US" b="1" i="1" smtClean="0"/>
              <a:t>not the same as homework.  </a:t>
            </a:r>
          </a:p>
          <a:p>
            <a:pPr eaLnBrk="1" hangingPunct="1"/>
            <a:endParaRPr lang="en-US" b="1" i="1" smtClean="0"/>
          </a:p>
          <a:p>
            <a:pPr eaLnBrk="1" hangingPunct="1"/>
            <a:endParaRPr lang="en-US" b="1" i="1" smtClean="0"/>
          </a:p>
          <a:p>
            <a:pPr eaLnBrk="1" hangingPunct="1"/>
            <a:r>
              <a:rPr lang="en-US" b="1" i="1" smtClean="0"/>
              <a:t>Studying is re-reading, re-thinking, and reorganizing, all in order to learn the material. </a:t>
            </a: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STUDY AND HOMEWORK TIPS</a:t>
            </a:r>
            <a:endParaRPr lang="en-US" dirty="0"/>
          </a:p>
        </p:txBody>
      </p:sp>
      <p:graphicFrame>
        <p:nvGraphicFramePr>
          <p:cNvPr id="5122" name="Object 1"/>
          <p:cNvGraphicFramePr>
            <a:graphicFrameLocks noChangeAspect="1"/>
          </p:cNvGraphicFramePr>
          <p:nvPr/>
        </p:nvGraphicFramePr>
        <p:xfrm>
          <a:off x="3733800" y="5181600"/>
          <a:ext cx="5029200" cy="885825"/>
        </p:xfrm>
        <a:graphic>
          <a:graphicData uri="http://schemas.openxmlformats.org/presentationml/2006/ole">
            <p:oleObj spid="_x0000_s5122" name="Document" r:id="rId3" imgW="5705280" imgH="885600" progId="WP14Doc">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endParaRPr lang="en-US" smtClean="0"/>
          </a:p>
          <a:p>
            <a:pPr eaLnBrk="1" hangingPunct="1"/>
            <a:r>
              <a:rPr lang="en-US" smtClean="0"/>
              <a:t>Create a study routine.</a:t>
            </a:r>
          </a:p>
          <a:p>
            <a:pPr eaLnBrk="1" hangingPunct="1"/>
            <a:r>
              <a:rPr lang="en-US" smtClean="0"/>
              <a:t>Create a “Study Zone” in your home</a:t>
            </a:r>
          </a:p>
          <a:p>
            <a:pPr eaLnBrk="1" hangingPunct="1"/>
            <a:r>
              <a:rPr lang="en-US" smtClean="0"/>
              <a:t>Be sure you have good study tools in your study zone</a:t>
            </a:r>
          </a:p>
          <a:p>
            <a:pPr eaLnBrk="1" hangingPunct="1"/>
            <a:r>
              <a:rPr lang="en-US" smtClean="0"/>
              <a:t>Don’t procrastinate!</a:t>
            </a:r>
          </a:p>
          <a:p>
            <a:pPr eaLnBrk="1" hangingPunct="1"/>
            <a:r>
              <a:rPr lang="en-US" smtClean="0"/>
              <a:t>Take breaks during your study period</a:t>
            </a:r>
          </a:p>
          <a:p>
            <a:pPr eaLnBrk="1" hangingPunct="1"/>
            <a:r>
              <a:rPr lang="en-US" smtClean="0"/>
              <a:t>Maximize in-class learning</a:t>
            </a:r>
          </a:p>
          <a:p>
            <a:pPr eaLnBrk="1" hangingPunct="1"/>
            <a:r>
              <a:rPr lang="en-US" smtClean="0"/>
              <a:t>When you study, experience the information</a:t>
            </a:r>
          </a:p>
        </p:txBody>
      </p:sp>
      <p:sp>
        <p:nvSpPr>
          <p:cNvPr id="3" name="Title 2"/>
          <p:cNvSpPr>
            <a:spLocks noGrp="1"/>
          </p:cNvSpPr>
          <p:nvPr>
            <p:ph type="title"/>
          </p:nvPr>
        </p:nvSpPr>
        <p:spPr/>
        <p:txBody>
          <a:bodyPr/>
          <a:lstStyle/>
          <a:p>
            <a:pPr eaLnBrk="1" fontAlgn="auto" hangingPunct="1">
              <a:spcAft>
                <a:spcPts val="0"/>
              </a:spcAft>
              <a:defRPr/>
            </a:pPr>
            <a:r>
              <a:rPr lang="en-US" dirty="0" smtClean="0"/>
              <a:t>STUDY AND HOMEWORK TIPS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r>
              <a:rPr lang="en-US" i="1" smtClean="0"/>
              <a:t>Getting Ready for College Tabloid: A Student and Parent Guide</a:t>
            </a:r>
          </a:p>
          <a:p>
            <a:pPr eaLnBrk="1" hangingPunct="1"/>
            <a:r>
              <a:rPr lang="en-US" i="1" smtClean="0"/>
              <a:t>High School – Your Plan – Your Future: A Freshman College Access Guide </a:t>
            </a:r>
          </a:p>
          <a:p>
            <a:pPr eaLnBrk="1" hangingPunct="1"/>
            <a:r>
              <a:rPr lang="en-US" smtClean="0"/>
              <a:t>A Website for College Access Sponsored by Palau Ministry of Education and College Access Grant: </a:t>
            </a:r>
            <a:r>
              <a:rPr lang="en-US" u="sng" smtClean="0"/>
              <a:t>http://www.palaumoe.net/cacg </a:t>
            </a:r>
            <a:endParaRPr lang="en-US" smtClean="0"/>
          </a:p>
          <a:p>
            <a:pPr eaLnBrk="1" hangingPunct="1"/>
            <a:r>
              <a:rPr lang="en-US" smtClean="0"/>
              <a:t>Other Materials and Resources</a:t>
            </a:r>
          </a:p>
          <a:p>
            <a:pPr eaLnBrk="1" hangingPunct="1"/>
            <a:r>
              <a:rPr lang="en-US" smtClean="0"/>
              <a:t>Your Network: Parents, Friends, Counselors, Extended Family Members, Mentors</a:t>
            </a:r>
          </a:p>
          <a:p>
            <a:pPr eaLnBrk="1" hangingPunct="1"/>
            <a:endParaRPr lang="en-US" i="1" smtClean="0"/>
          </a:p>
          <a:p>
            <a:pPr eaLnBrk="1" hangingPunct="1"/>
            <a:endParaRPr lang="en-US" i="1" smtClean="0"/>
          </a:p>
          <a:p>
            <a:pPr eaLnBrk="1" hangingPunct="1"/>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sz="3600" dirty="0" smtClean="0"/>
              <a:t>FACILITATOR’S GUIDE </a:t>
            </a:r>
            <a:r>
              <a:rPr lang="en-US" dirty="0" smtClean="0"/>
              <a:t/>
            </a:r>
            <a:br>
              <a:rPr lang="en-US" dirty="0" smtClean="0"/>
            </a:br>
            <a:r>
              <a:rPr lang="en-US" sz="3100" dirty="0" smtClean="0"/>
              <a:t>FOR 9</a:t>
            </a:r>
            <a:r>
              <a:rPr lang="en-US" sz="3100" baseline="30000" dirty="0" smtClean="0"/>
              <a:t>TH</a:t>
            </a:r>
            <a:r>
              <a:rPr lang="en-US" sz="3100" dirty="0" smtClean="0"/>
              <a:t> GRADE </a:t>
            </a:r>
            <a:endParaRPr lang="en-US" sz="3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1"/>
          <p:cNvSpPr>
            <a:spLocks noGrp="1"/>
          </p:cNvSpPr>
          <p:nvPr>
            <p:ph idx="1"/>
          </p:nvPr>
        </p:nvSpPr>
        <p:spPr/>
        <p:txBody>
          <a:bodyPr/>
          <a:lstStyle/>
          <a:p>
            <a:pPr eaLnBrk="1" hangingPunct="1"/>
            <a:r>
              <a:rPr lang="en-US" smtClean="0"/>
              <a:t>Organize the information</a:t>
            </a:r>
          </a:p>
          <a:p>
            <a:pPr eaLnBrk="1" hangingPunct="1"/>
            <a:r>
              <a:rPr lang="en-US" smtClean="0"/>
              <a:t>Take advantage of any free time</a:t>
            </a:r>
          </a:p>
          <a:p>
            <a:pPr eaLnBrk="1" hangingPunct="1"/>
            <a:r>
              <a:rPr lang="en-US" smtClean="0"/>
              <a:t>Study with a friend</a:t>
            </a:r>
          </a:p>
          <a:p>
            <a:pPr eaLnBrk="1" hangingPunct="1"/>
            <a:r>
              <a:rPr lang="en-US" smtClean="0"/>
              <a:t>Eat healthy</a:t>
            </a:r>
          </a:p>
          <a:p>
            <a:pPr eaLnBrk="1" hangingPunct="1"/>
            <a:r>
              <a:rPr lang="en-US" smtClean="0"/>
              <a:t>Get plenty of sleep</a:t>
            </a:r>
          </a:p>
          <a:p>
            <a:pPr eaLnBrk="1" hangingPunct="1"/>
            <a:r>
              <a:rPr lang="en-US" smtClean="0"/>
              <a:t>Exercise regularly</a:t>
            </a:r>
          </a:p>
        </p:txBody>
      </p:sp>
      <p:sp>
        <p:nvSpPr>
          <p:cNvPr id="3" name="Title 2"/>
          <p:cNvSpPr>
            <a:spLocks noGrp="1"/>
          </p:cNvSpPr>
          <p:nvPr>
            <p:ph type="title"/>
          </p:nvPr>
        </p:nvSpPr>
        <p:spPr/>
        <p:txBody>
          <a:bodyPr/>
          <a:lstStyle/>
          <a:p>
            <a:pPr eaLnBrk="1" fontAlgn="auto" hangingPunct="1">
              <a:spcAft>
                <a:spcPts val="0"/>
              </a:spcAft>
              <a:defRPr/>
            </a:pPr>
            <a:r>
              <a:rPr lang="en-US" dirty="0" smtClean="0"/>
              <a:t>STUDY AND HOMEWORK TIPS</a:t>
            </a:r>
            <a:endParaRPr lang="en-US" dirty="0"/>
          </a:p>
        </p:txBody>
      </p:sp>
      <p:graphicFrame>
        <p:nvGraphicFramePr>
          <p:cNvPr id="6146" name="Object 2"/>
          <p:cNvGraphicFramePr>
            <a:graphicFrameLocks noChangeAspect="1"/>
          </p:cNvGraphicFramePr>
          <p:nvPr/>
        </p:nvGraphicFramePr>
        <p:xfrm>
          <a:off x="2819400" y="4343400"/>
          <a:ext cx="5705475" cy="2019300"/>
        </p:xfrm>
        <a:graphic>
          <a:graphicData uri="http://schemas.openxmlformats.org/presentationml/2006/ole">
            <p:oleObj spid="_x0000_s6146" name="Document" r:id="rId3" imgW="5705280" imgH="2019240" progId="WP14Doc">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
          <p:cNvSpPr>
            <a:spLocks noGrp="1"/>
          </p:cNvSpPr>
          <p:nvPr>
            <p:ph idx="1"/>
          </p:nvPr>
        </p:nvSpPr>
        <p:spPr/>
        <p:txBody>
          <a:bodyPr/>
          <a:lstStyle/>
          <a:p>
            <a:pPr eaLnBrk="1" hangingPunct="1"/>
            <a:r>
              <a:rPr lang="en-US" smtClean="0"/>
              <a:t>Sports</a:t>
            </a:r>
          </a:p>
          <a:p>
            <a:pPr eaLnBrk="1" hangingPunct="1"/>
            <a:endParaRPr lang="en-US" smtClean="0"/>
          </a:p>
          <a:p>
            <a:pPr eaLnBrk="1" hangingPunct="1"/>
            <a:r>
              <a:rPr lang="en-US" smtClean="0"/>
              <a:t>Band</a:t>
            </a:r>
          </a:p>
          <a:p>
            <a:pPr eaLnBrk="1" hangingPunct="1"/>
            <a:endParaRPr lang="en-US" smtClean="0"/>
          </a:p>
          <a:p>
            <a:pPr eaLnBrk="1" hangingPunct="1"/>
            <a:r>
              <a:rPr lang="en-US" smtClean="0"/>
              <a:t>Clubs</a:t>
            </a:r>
          </a:p>
          <a:p>
            <a:pPr eaLnBrk="1" hangingPunct="1">
              <a:buFont typeface="Wingdings 3" pitchFamily="18" charset="2"/>
              <a:buNone/>
            </a:pPr>
            <a:endParaRPr lang="en-US" b="1" smtClean="0"/>
          </a:p>
          <a:p>
            <a:pPr algn="ctr" eaLnBrk="1" hangingPunct="1">
              <a:buFont typeface="Wingdings 3" pitchFamily="18" charset="2"/>
              <a:buNone/>
            </a:pPr>
            <a:r>
              <a:rPr lang="en-US" b="1" smtClean="0"/>
              <a:t>Focus on academics, hobbies, leadership, culture, community service, etc.</a:t>
            </a:r>
          </a:p>
          <a:p>
            <a:pPr eaLnBrk="1" hangingPunct="1">
              <a:buFont typeface="Wingdings 3" pitchFamily="18" charset="2"/>
              <a:buNone/>
            </a:pP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Extra- and Co-curricular Activities</a:t>
            </a:r>
            <a:endParaRPr lang="en-US" dirty="0"/>
          </a:p>
        </p:txBody>
      </p:sp>
      <p:graphicFrame>
        <p:nvGraphicFramePr>
          <p:cNvPr id="7170" name="Object 1"/>
          <p:cNvGraphicFramePr>
            <a:graphicFrameLocks noChangeAspect="1"/>
          </p:cNvGraphicFramePr>
          <p:nvPr/>
        </p:nvGraphicFramePr>
        <p:xfrm>
          <a:off x="2743200" y="5334000"/>
          <a:ext cx="5705475" cy="1200150"/>
        </p:xfrm>
        <a:graphic>
          <a:graphicData uri="http://schemas.openxmlformats.org/presentationml/2006/ole">
            <p:oleObj spid="_x0000_s7170" name="Document" r:id="rId3" imgW="5705280" imgH="1199880" progId="WP14Doc">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algn="ctr" eaLnBrk="1" hangingPunct="1">
              <a:buFont typeface="Wingdings 3" pitchFamily="18" charset="2"/>
              <a:buNone/>
            </a:pPr>
            <a:r>
              <a:rPr lang="en-US" smtClean="0"/>
              <a:t>It is great to have a part-time job.  You can gain a lot from this experience.</a:t>
            </a:r>
          </a:p>
          <a:p>
            <a:pPr eaLnBrk="1" hangingPunct="1"/>
            <a:endParaRPr lang="en-US" smtClean="0"/>
          </a:p>
          <a:p>
            <a:pPr eaLnBrk="1" hangingPunct="1"/>
            <a:r>
              <a:rPr lang="en-US" smtClean="0"/>
              <a:t> Responsibility</a:t>
            </a:r>
          </a:p>
          <a:p>
            <a:pPr eaLnBrk="1" hangingPunct="1"/>
            <a:r>
              <a:rPr lang="en-US" smtClean="0"/>
              <a:t> Money management</a:t>
            </a:r>
          </a:p>
          <a:p>
            <a:pPr eaLnBrk="1" hangingPunct="1"/>
            <a:r>
              <a:rPr lang="en-US" smtClean="0"/>
              <a:t> Time management</a:t>
            </a:r>
          </a:p>
          <a:p>
            <a:pPr eaLnBrk="1" hangingPunct="1"/>
            <a:r>
              <a:rPr lang="en-US" smtClean="0"/>
              <a:t> Social interaction</a:t>
            </a:r>
          </a:p>
          <a:p>
            <a:pPr eaLnBrk="1" hangingPunct="1"/>
            <a:r>
              <a:rPr lang="en-US" smtClean="0"/>
              <a:t> Teamwork</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Part-time Employment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t>REMEMBER! </a:t>
            </a:r>
            <a:endParaRPr lang="en-US" dirty="0"/>
          </a:p>
        </p:txBody>
      </p:sp>
      <p:sp>
        <p:nvSpPr>
          <p:cNvPr id="32771" name="Subtitle 4"/>
          <p:cNvSpPr>
            <a:spLocks noGrp="1"/>
          </p:cNvSpPr>
          <p:nvPr>
            <p:ph type="subTitle" idx="1"/>
          </p:nvPr>
        </p:nvSpPr>
        <p:spPr>
          <a:xfrm>
            <a:off x="685800" y="3611563"/>
            <a:ext cx="7772400" cy="1200150"/>
          </a:xfrm>
        </p:spPr>
        <p:txBody>
          <a:bodyPr/>
          <a:lstStyle/>
          <a:p>
            <a:pPr marR="0" algn="ctr" eaLnBrk="1" hangingPunct="1">
              <a:lnSpc>
                <a:spcPct val="90000"/>
              </a:lnSpc>
            </a:pPr>
            <a:r>
              <a:rPr lang="en-US" sz="2500" b="1" smtClean="0"/>
              <a:t>No matter what extra you decide to participate in, grades are still important so limit your activities to keep up your grades and learning!</a:t>
            </a:r>
            <a:endParaRPr lang="en-US" sz="2500" smtClean="0"/>
          </a:p>
        </p:txBody>
      </p:sp>
      <p:pic>
        <p:nvPicPr>
          <p:cNvPr id="32772" name="Picture 5" descr="tn_Education045.gif"/>
          <p:cNvPicPr>
            <a:picLocks noChangeAspect="1"/>
          </p:cNvPicPr>
          <p:nvPr/>
        </p:nvPicPr>
        <p:blipFill>
          <a:blip r:embed="rId2" cstate="print"/>
          <a:srcRect/>
          <a:stretch>
            <a:fillRect/>
          </a:stretch>
        </p:blipFill>
        <p:spPr bwMode="auto">
          <a:xfrm>
            <a:off x="1714500" y="876300"/>
            <a:ext cx="13335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smtClean="0"/>
              <a:t>Remember the previous activities about your interests, careers and occupational requirements?</a:t>
            </a:r>
          </a:p>
          <a:p>
            <a:pPr eaLnBrk="1" hangingPunct="1"/>
            <a:r>
              <a:rPr lang="en-US" smtClean="0"/>
              <a:t>Educational Journey</a:t>
            </a:r>
          </a:p>
          <a:p>
            <a:pPr eaLnBrk="1" hangingPunct="1"/>
            <a:r>
              <a:rPr lang="en-US" smtClean="0"/>
              <a:t>Quick Writes</a:t>
            </a:r>
          </a:p>
          <a:p>
            <a:pPr eaLnBrk="1" hangingPunct="1"/>
            <a:r>
              <a:rPr lang="en-US" smtClean="0"/>
              <a:t>Interviews about others’ educational journeys</a:t>
            </a:r>
          </a:p>
          <a:p>
            <a:pPr eaLnBrk="1" hangingPunct="1"/>
            <a:r>
              <a:rPr lang="en-US" smtClean="0"/>
              <a:t>Now is the time to plan for your future.</a:t>
            </a:r>
          </a:p>
        </p:txBody>
      </p:sp>
      <p:sp>
        <p:nvSpPr>
          <p:cNvPr id="3" name="Title 2"/>
          <p:cNvSpPr>
            <a:spLocks noGrp="1"/>
          </p:cNvSpPr>
          <p:nvPr>
            <p:ph type="title"/>
          </p:nvPr>
        </p:nvSpPr>
        <p:spPr/>
        <p:txBody>
          <a:bodyPr/>
          <a:lstStyle/>
          <a:p>
            <a:pPr eaLnBrk="1" fontAlgn="auto" hangingPunct="1">
              <a:spcAft>
                <a:spcPts val="0"/>
              </a:spcAft>
              <a:defRPr/>
            </a:pPr>
            <a:r>
              <a:rPr lang="en-US" sz="3200" dirty="0" smtClean="0"/>
              <a:t>Section II: Career Planning</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None/>
              <a:defRPr/>
            </a:pPr>
            <a:r>
              <a:rPr lang="en-US" dirty="0" smtClean="0"/>
              <a:t>Discussion Scenarios:</a:t>
            </a:r>
          </a:p>
          <a:p>
            <a:pPr marL="624078" indent="-514350" eaLnBrk="1" fontAlgn="auto" hangingPunct="1">
              <a:spcAft>
                <a:spcPts val="0"/>
              </a:spcAft>
              <a:buFont typeface="Wingdings 3"/>
              <a:buAutoNum type="arabicPeriod"/>
              <a:defRPr/>
            </a:pPr>
            <a:r>
              <a:rPr lang="en-US" dirty="0" smtClean="0"/>
              <a:t>You have the top GPA in your class.</a:t>
            </a:r>
          </a:p>
          <a:p>
            <a:pPr marL="624078" indent="-514350" eaLnBrk="1" fontAlgn="auto" hangingPunct="1">
              <a:spcAft>
                <a:spcPts val="0"/>
              </a:spcAft>
              <a:buFont typeface="Wingdings 3"/>
              <a:buAutoNum type="arabicPeriod"/>
              <a:defRPr/>
            </a:pPr>
            <a:r>
              <a:rPr lang="en-US" dirty="0" smtClean="0"/>
              <a:t>You scored in the upper range on ACT and/or SAT</a:t>
            </a:r>
          </a:p>
          <a:p>
            <a:pPr marL="624078" indent="-514350" eaLnBrk="1" fontAlgn="auto" hangingPunct="1">
              <a:spcAft>
                <a:spcPts val="0"/>
              </a:spcAft>
              <a:buFont typeface="Wingdings 3"/>
              <a:buAutoNum type="arabicPeriod"/>
              <a:defRPr/>
            </a:pPr>
            <a:r>
              <a:rPr lang="en-US" dirty="0" smtClean="0"/>
              <a:t>You have a small scholarship</a:t>
            </a:r>
          </a:p>
          <a:p>
            <a:pPr marL="624078" indent="-514350" eaLnBrk="1" fontAlgn="auto" hangingPunct="1">
              <a:spcAft>
                <a:spcPts val="0"/>
              </a:spcAft>
              <a:buFont typeface="Wingdings 3"/>
              <a:buAutoNum type="arabicPeriod"/>
              <a:defRPr/>
            </a:pPr>
            <a:r>
              <a:rPr lang="en-US" dirty="0" smtClean="0"/>
              <a:t>You are approved for financial aid</a:t>
            </a:r>
          </a:p>
          <a:p>
            <a:pPr marL="624078" indent="-514350" eaLnBrk="1" fontAlgn="auto" hangingPunct="1">
              <a:spcAft>
                <a:spcPts val="0"/>
              </a:spcAft>
              <a:buFont typeface="Wingdings 3"/>
              <a:buAutoNum type="arabicPeriod"/>
              <a:defRPr/>
            </a:pPr>
            <a:r>
              <a:rPr lang="en-US" dirty="0" smtClean="0"/>
              <a:t>Your parents can financially assist with your personal expenses</a:t>
            </a:r>
          </a:p>
          <a:p>
            <a:pPr marL="624078" indent="-514350" eaLnBrk="1" fontAlgn="auto" hangingPunct="1">
              <a:spcAft>
                <a:spcPts val="0"/>
              </a:spcAft>
              <a:buFont typeface="Wingdings 3"/>
              <a:buAutoNum type="arabicPeriod"/>
              <a:defRPr/>
            </a:pPr>
            <a:r>
              <a:rPr lang="en-US" dirty="0" smtClean="0"/>
              <a:t>You know exactly what you want your occupation to be when finished</a:t>
            </a:r>
          </a:p>
          <a:p>
            <a:pPr marL="624078" indent="-514350" algn="ctr" eaLnBrk="1" fontAlgn="auto" hangingPunct="1">
              <a:spcAft>
                <a:spcPts val="0"/>
              </a:spcAft>
              <a:buFont typeface="Wingdings 3"/>
              <a:buNone/>
              <a:defRPr/>
            </a:pPr>
            <a:r>
              <a:rPr lang="en-US" b="1" i="1" dirty="0" smtClean="0"/>
              <a:t>Which should you attend?</a:t>
            </a:r>
            <a:endParaRPr lang="en-US" b="1" i="1"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2-Year Colleges vs. 4-Year Universities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99FFCC"/>
                                      </p:to>
                                    </p:animClr>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99FFCC"/>
                                      </p:to>
                                    </p:animClr>
                                  </p:subTnLst>
                                </p:cTn>
                              </p:par>
                              <p:par>
                                <p:cTn id="13" presetID="8"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2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99FFCC"/>
                                      </p:to>
                                    </p:animClr>
                                  </p:sub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3" end="3"/>
                                            </p:txEl>
                                          </p:spTgt>
                                        </p:tgtEl>
                                        <p:attrNameLst>
                                          <p:attrName>ppt_c</p:attrName>
                                        </p:attrNameLst>
                                      </p:cBhvr>
                                      <p:to>
                                        <a:srgbClr val="99FFCC"/>
                                      </p:to>
                                    </p:animClr>
                                  </p:subTnLst>
                                </p:cTn>
                              </p:par>
                              <p:par>
                                <p:cTn id="22" presetID="2" presetClass="entr" presetSubtype="8"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4" end="4"/>
                                            </p:txEl>
                                          </p:spTgt>
                                        </p:tgtEl>
                                        <p:attrNameLst>
                                          <p:attrName>ppt_c</p:attrName>
                                        </p:attrNameLst>
                                      </p:cBhvr>
                                      <p:to>
                                        <a:srgbClr val="99FFCC"/>
                                      </p:to>
                                    </p:animClr>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linds(horizontal)">
                                      <p:cBhvr>
                                        <p:cTn id="30"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rgbClr val="99FFCC"/>
                                      </p:to>
                                    </p:animClr>
                                  </p:subTnLst>
                                </p:cTn>
                              </p:par>
                            </p:childTnLst>
                          </p:cTn>
                        </p:par>
                      </p:childTnLst>
                    </p:cTn>
                  </p:par>
                  <p:par>
                    <p:cTn id="31" fill="hold">
                      <p:stCondLst>
                        <p:cond delay="indefinite"/>
                      </p:stCondLst>
                      <p:childTnLst>
                        <p:par>
                          <p:cTn id="32" fill="hold">
                            <p:stCondLst>
                              <p:cond delay="0"/>
                            </p:stCondLst>
                            <p:childTnLst>
                              <p:par>
                                <p:cTn id="33" presetID="19" presetClass="entr" presetSubtype="1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36" dur="5000" fill="hold"/>
                                        <p:tgtEl>
                                          <p:spTgt spid="2">
                                            <p:txEl>
                                              <p:pRg st="6" end="6"/>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
                                            <p:txEl>
                                              <p:pRg st="6" end="6"/>
                                            </p:txEl>
                                          </p:spTgt>
                                        </p:tgtEl>
                                        <p:attrNameLst>
                                          <p:attrName>ppt_c</p:attrName>
                                        </p:attrNameLst>
                                      </p:cBhvr>
                                      <p:to>
                                        <a:srgbClr val="99FFCC"/>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mtClean="0"/>
              <a:t>Discussion:</a:t>
            </a:r>
          </a:p>
          <a:p>
            <a:pPr lvl="1" eaLnBrk="1" hangingPunct="1"/>
            <a:r>
              <a:rPr lang="en-US" smtClean="0"/>
              <a:t>You are in a class of 250 freshmen in college and the professor tells you that on the first day that only about 50 of you will pass the course. </a:t>
            </a:r>
          </a:p>
          <a:p>
            <a:pPr lvl="1" eaLnBrk="1" hangingPunct="1">
              <a:buFont typeface="Verdana" pitchFamily="34" charset="0"/>
              <a:buNone/>
            </a:pPr>
            <a:r>
              <a:rPr lang="en-US" smtClean="0"/>
              <a:t>	(Universities cannot financially maintain all freshmen in upper level courses or major courses or have enough professors to teach those higher level courses.)</a:t>
            </a:r>
          </a:p>
          <a:p>
            <a:pPr lvl="1" eaLnBrk="1" hangingPunct="1"/>
            <a:r>
              <a:rPr lang="en-US" smtClean="0"/>
              <a:t>You discover after the first few weeks of classes that you have failing grades maybe because of policy and maybe due to lack of preparation or study skills.</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2-Year Colleges vs. 4-Year Universities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2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2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Continued:</a:t>
            </a:r>
          </a:p>
          <a:p>
            <a:pPr marL="621792" lvl="1" eaLnBrk="1" fontAlgn="auto" hangingPunct="1">
              <a:spcBef>
                <a:spcPts val="324"/>
              </a:spcBef>
              <a:spcAft>
                <a:spcPts val="0"/>
              </a:spcAft>
              <a:buFont typeface="Verdana"/>
              <a:buChar char="◦"/>
              <a:defRPr/>
            </a:pPr>
            <a:r>
              <a:rPr lang="en-US" dirty="0" smtClean="0"/>
              <a:t>You fail courses the first semester and lose your scholarship</a:t>
            </a:r>
          </a:p>
          <a:p>
            <a:pPr marL="621792" lvl="1" eaLnBrk="1" fontAlgn="auto" hangingPunct="1">
              <a:spcBef>
                <a:spcPts val="324"/>
              </a:spcBef>
              <a:spcAft>
                <a:spcPts val="0"/>
              </a:spcAft>
              <a:buFont typeface="Verdana"/>
              <a:buChar char="◦"/>
              <a:defRPr/>
            </a:pPr>
            <a:r>
              <a:rPr lang="en-US" dirty="0" smtClean="0"/>
              <a:t>Your financial aid is not enough</a:t>
            </a:r>
          </a:p>
          <a:p>
            <a:pPr marL="621792" lvl="1" eaLnBrk="1" fontAlgn="auto" hangingPunct="1">
              <a:spcBef>
                <a:spcPts val="324"/>
              </a:spcBef>
              <a:spcAft>
                <a:spcPts val="0"/>
              </a:spcAft>
              <a:buFont typeface="Verdana"/>
              <a:buChar char="◦"/>
              <a:defRPr/>
            </a:pPr>
            <a:r>
              <a:rPr lang="en-US" dirty="0" smtClean="0"/>
              <a:t>Your parents have some financial problems and cannot help to pay for extras</a:t>
            </a:r>
          </a:p>
          <a:p>
            <a:pPr marL="621792" lvl="1" eaLnBrk="1" fontAlgn="auto" hangingPunct="1">
              <a:spcBef>
                <a:spcPts val="324"/>
              </a:spcBef>
              <a:spcAft>
                <a:spcPts val="0"/>
              </a:spcAft>
              <a:buFont typeface="Verdana"/>
              <a:buChar char="◦"/>
              <a:defRPr/>
            </a:pPr>
            <a:r>
              <a:rPr lang="en-US" dirty="0" smtClean="0"/>
              <a:t>You have had a child</a:t>
            </a:r>
          </a:p>
          <a:p>
            <a:pPr marL="621792" lvl="1" eaLnBrk="1" fontAlgn="auto" hangingPunct="1">
              <a:spcBef>
                <a:spcPts val="324"/>
              </a:spcBef>
              <a:spcAft>
                <a:spcPts val="0"/>
              </a:spcAft>
              <a:buFont typeface="Verdana"/>
              <a:buChar char="◦"/>
              <a:defRPr/>
            </a:pPr>
            <a:r>
              <a:rPr lang="en-US" dirty="0" smtClean="0"/>
              <a:t>You job options are about the same as before you started to the university</a:t>
            </a:r>
          </a:p>
          <a:p>
            <a:pPr marL="621792" lvl="1" eaLnBrk="1" fontAlgn="auto" hangingPunct="1">
              <a:spcBef>
                <a:spcPts val="324"/>
              </a:spcBef>
              <a:spcAft>
                <a:spcPts val="0"/>
              </a:spcAft>
              <a:buFont typeface="Verdana"/>
              <a:buChar char="◦"/>
              <a:defRPr/>
            </a:pPr>
            <a:endParaRPr lang="en-US" dirty="0" smtClean="0"/>
          </a:p>
          <a:p>
            <a:pPr marL="621792" lvl="1" eaLnBrk="1" fontAlgn="auto" hangingPunct="1">
              <a:spcBef>
                <a:spcPts val="324"/>
              </a:spcBef>
              <a:spcAft>
                <a:spcPts val="0"/>
              </a:spcAft>
              <a:buFont typeface="Verdana"/>
              <a:buChar char="◦"/>
              <a:defRPr/>
            </a:pPr>
            <a:r>
              <a:rPr lang="en-US" dirty="0" smtClean="0"/>
              <a:t>You still know exactly what occupation you want!</a:t>
            </a:r>
          </a:p>
          <a:p>
            <a:pPr marL="621792" lvl="1" eaLnBrk="1" fontAlgn="auto" hangingPunct="1">
              <a:spcBef>
                <a:spcPts val="324"/>
              </a:spcBef>
              <a:spcAft>
                <a:spcPts val="0"/>
              </a:spcAft>
              <a:buFont typeface="Verdana"/>
              <a:buChar char="◦"/>
              <a:defRPr/>
            </a:pPr>
            <a:endParaRPr lang="en-US" dirty="0" smtClean="0"/>
          </a:p>
          <a:p>
            <a:pPr marL="621792" lvl="1" algn="ctr" eaLnBrk="1" fontAlgn="auto" hangingPunct="1">
              <a:spcBef>
                <a:spcPts val="324"/>
              </a:spcBef>
              <a:spcAft>
                <a:spcPts val="0"/>
              </a:spcAft>
              <a:buFont typeface="Verdana"/>
              <a:buNone/>
              <a:defRPr/>
            </a:pPr>
            <a:r>
              <a:rPr lang="en-US" b="1" i="1" dirty="0" smtClean="0"/>
              <a:t>Even if this occurred at the end of your sophomore year, what would you do in order to finish?</a:t>
            </a:r>
            <a:endParaRPr lang="en-US" b="1" i="1"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2-Year Colleges vs. 4-Year Universities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amond(in)">
                                      <p:cBhvr>
                                        <p:cTn id="13" dur="2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folHlink"/>
                                      </p:to>
                                    </p:animClr>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4" end="4"/>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linds(horizontal)">
                                      <p:cBhvr>
                                        <p:cTn id="29"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folHlink"/>
                                      </p:to>
                                    </p:animClr>
                                  </p:sub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p:cTn id="34" dur="5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35" dur="5000" fill="hold"/>
                                        <p:tgtEl>
                                          <p:spTgt spid="2">
                                            <p:txEl>
                                              <p:pRg st="7" end="7"/>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
                                            <p:txEl>
                                              <p:pRg st="7" end="7"/>
                                            </p:txEl>
                                          </p:spTgt>
                                        </p:tgtEl>
                                        <p:attrNameLst>
                                          <p:attrName>ppt_c</p:attrName>
                                        </p:attrNameLst>
                                      </p:cBhvr>
                                      <p:to>
                                        <a:srgbClr val="66FF33"/>
                                      </p:to>
                                    </p:animClr>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 calcmode="lin" valueType="num">
                                      <p:cBhvr additive="base">
                                        <p:cTn id="40"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2">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9" end="9"/>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A 2 + 2 plan</a:t>
            </a:r>
          </a:p>
          <a:p>
            <a:pPr marL="621792" lvl="1" eaLnBrk="1" fontAlgn="auto" hangingPunct="1">
              <a:spcBef>
                <a:spcPts val="324"/>
              </a:spcBef>
              <a:spcAft>
                <a:spcPts val="0"/>
              </a:spcAft>
              <a:buFont typeface="Verdana"/>
              <a:buChar char="◦"/>
              <a:defRPr/>
            </a:pPr>
            <a:r>
              <a:rPr lang="en-US" dirty="0" smtClean="0"/>
              <a:t>Community college offers 2-year degrees and/or certificates which include job skill training – not just academic preparation.</a:t>
            </a:r>
          </a:p>
          <a:p>
            <a:pPr marL="621792" lvl="1" eaLnBrk="1" fontAlgn="auto" hangingPunct="1">
              <a:spcBef>
                <a:spcPts val="324"/>
              </a:spcBef>
              <a:spcAft>
                <a:spcPts val="0"/>
              </a:spcAft>
              <a:buFont typeface="Verdana"/>
              <a:buChar char="◦"/>
              <a:defRPr/>
            </a:pPr>
            <a:r>
              <a:rPr lang="en-US" dirty="0" smtClean="0"/>
              <a:t>Scholarships are available for 2-year colleges</a:t>
            </a:r>
          </a:p>
          <a:p>
            <a:pPr marL="621792" lvl="1" eaLnBrk="1" fontAlgn="auto" hangingPunct="1">
              <a:spcBef>
                <a:spcPts val="324"/>
              </a:spcBef>
              <a:spcAft>
                <a:spcPts val="0"/>
              </a:spcAft>
              <a:buFont typeface="Verdana"/>
              <a:buChar char="◦"/>
              <a:defRPr/>
            </a:pPr>
            <a:r>
              <a:rPr lang="en-US" dirty="0" smtClean="0"/>
              <a:t>Financial aid is available for 2-year colleges</a:t>
            </a:r>
          </a:p>
          <a:p>
            <a:pPr marL="621792" lvl="1" eaLnBrk="1" fontAlgn="auto" hangingPunct="1">
              <a:spcBef>
                <a:spcPts val="324"/>
              </a:spcBef>
              <a:spcAft>
                <a:spcPts val="0"/>
              </a:spcAft>
              <a:buFont typeface="Verdana"/>
              <a:buChar char="◦"/>
              <a:defRPr/>
            </a:pPr>
            <a:r>
              <a:rPr lang="en-US" dirty="0" smtClean="0"/>
              <a:t>Costs are generally lower</a:t>
            </a:r>
          </a:p>
          <a:p>
            <a:pPr marL="621792" lvl="1" eaLnBrk="1" fontAlgn="auto" hangingPunct="1">
              <a:spcBef>
                <a:spcPts val="324"/>
              </a:spcBef>
              <a:spcAft>
                <a:spcPts val="0"/>
              </a:spcAft>
              <a:buFont typeface="Verdana"/>
              <a:buChar char="◦"/>
              <a:defRPr/>
            </a:pPr>
            <a:r>
              <a:rPr lang="en-US" dirty="0" smtClean="0"/>
              <a:t>If you finish a degree/certificate program then you have a skill to apply for jobs with--- not just academics.</a:t>
            </a:r>
          </a:p>
          <a:p>
            <a:pPr marL="621792" lvl="1" eaLnBrk="1" fontAlgn="auto" hangingPunct="1">
              <a:spcBef>
                <a:spcPts val="324"/>
              </a:spcBef>
              <a:spcAft>
                <a:spcPts val="0"/>
              </a:spcAft>
              <a:buFont typeface="Verdana"/>
              <a:buChar char="◦"/>
              <a:defRPr/>
            </a:pPr>
            <a:r>
              <a:rPr lang="en-US" dirty="0" smtClean="0"/>
              <a:t>The job you can apply for is the first level on the career pathway you want to reach</a:t>
            </a:r>
          </a:p>
          <a:p>
            <a:pPr marL="621792" lvl="1" eaLnBrk="1" fontAlgn="auto" hangingPunct="1">
              <a:spcBef>
                <a:spcPts val="324"/>
              </a:spcBef>
              <a:spcAft>
                <a:spcPts val="0"/>
              </a:spcAft>
              <a:buFont typeface="Verdana"/>
              <a:buChar char="◦"/>
              <a:defRPr/>
            </a:pPr>
            <a:r>
              <a:rPr lang="en-US" dirty="0" smtClean="0"/>
              <a:t>Transferring to a 4-year college is easy if you followed the transfer requirements for the next 2 years of your choice program</a:t>
            </a: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2-Year Colleges vs. 4-Year Universities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CC66FF"/>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2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66FF33"/>
                                      </p:to>
                                    </p:animClr>
                                  </p:sub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8" dur="5000" fill="hold"/>
                                        <p:tgtEl>
                                          <p:spTgt spid="2">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amond(in)">
                                      <p:cBhvr>
                                        <p:cTn id="23" dur="2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669900"/>
                                      </p:to>
                                    </p:animClr>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iterate type="wd">
                                    <p:tmPct val="10000"/>
                                  </p:iterate>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20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dissolve">
                                      <p:cBhvr>
                                        <p:cTn id="34" dur="20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ox(in)">
                                      <p:cBhvr>
                                        <p:cTn id="39"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rgbClr val="CC0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a:bodyPr>
          <a:lstStyle/>
          <a:p>
            <a:pPr marL="365760" indent="-256032" eaLnBrk="1" fontAlgn="auto" hangingPunct="1">
              <a:spcAft>
                <a:spcPts val="0"/>
              </a:spcAft>
              <a:buFont typeface="Wingdings 3"/>
              <a:buNone/>
              <a:defRPr/>
            </a:pPr>
            <a:r>
              <a:rPr lang="en-US" dirty="0" smtClean="0"/>
              <a:t>Example 2 + 2</a:t>
            </a:r>
          </a:p>
          <a:p>
            <a:pPr marL="365760" indent="-256032" eaLnBrk="1" fontAlgn="auto" hangingPunct="1">
              <a:spcAft>
                <a:spcPts val="0"/>
              </a:spcAft>
              <a:buFont typeface="Wingdings 3"/>
              <a:buChar char=""/>
              <a:defRPr/>
            </a:pPr>
            <a:r>
              <a:rPr lang="en-US" dirty="0" smtClean="0"/>
              <a:t>2-year nursing degree (2 +)</a:t>
            </a:r>
          </a:p>
          <a:p>
            <a:pPr marL="621792" lvl="1" eaLnBrk="1" fontAlgn="auto" hangingPunct="1">
              <a:spcBef>
                <a:spcPts val="324"/>
              </a:spcBef>
              <a:spcAft>
                <a:spcPts val="0"/>
              </a:spcAft>
              <a:buFont typeface="Verdana"/>
              <a:buChar char="◦"/>
              <a:defRPr/>
            </a:pPr>
            <a:r>
              <a:rPr lang="en-US" dirty="0" smtClean="0"/>
              <a:t>Job and continued education to a 4-year nursing degree (+2)</a:t>
            </a:r>
          </a:p>
          <a:p>
            <a:pPr lvl="3" eaLnBrk="1" fontAlgn="auto" hangingPunct="1">
              <a:spcAft>
                <a:spcPts val="0"/>
              </a:spcAft>
              <a:buFont typeface="Wingdings 2"/>
              <a:buChar char=""/>
              <a:defRPr/>
            </a:pPr>
            <a:endParaRPr lang="en-US" dirty="0" smtClean="0"/>
          </a:p>
          <a:p>
            <a:pPr lvl="3" eaLnBrk="1" fontAlgn="auto" hangingPunct="1">
              <a:spcAft>
                <a:spcPts val="0"/>
              </a:spcAft>
              <a:buFont typeface="Wingdings 2"/>
              <a:buChar char=""/>
              <a:defRPr/>
            </a:pPr>
            <a:r>
              <a:rPr lang="en-US" dirty="0" smtClean="0"/>
              <a:t>Higher level job and continued education in graduate work and/or medical school (+ 2)</a:t>
            </a:r>
          </a:p>
          <a:p>
            <a:pPr lvl="4" eaLnBrk="1" fontAlgn="auto" hangingPunct="1">
              <a:spcAft>
                <a:spcPts val="0"/>
              </a:spcAft>
              <a:buFont typeface="Wingdings 2"/>
              <a:buChar char=""/>
              <a:defRPr/>
            </a:pPr>
            <a:endParaRPr lang="en-US" dirty="0" smtClean="0"/>
          </a:p>
          <a:p>
            <a:pPr lvl="4" eaLnBrk="1" fontAlgn="auto" hangingPunct="1">
              <a:spcAft>
                <a:spcPts val="0"/>
              </a:spcAft>
              <a:buFont typeface="Wingdings 2"/>
              <a:buChar char=""/>
              <a:defRPr/>
            </a:pPr>
            <a:r>
              <a:rPr lang="en-US" dirty="0" smtClean="0"/>
              <a:t>4 years of training and work experience in the field you want to be in and can now reach the top training in (internship period)</a:t>
            </a:r>
          </a:p>
          <a:p>
            <a:pPr lvl="5">
              <a:defRPr/>
            </a:pPr>
            <a:endParaRPr lang="en-US" dirty="0" smtClean="0"/>
          </a:p>
          <a:p>
            <a:pPr lvl="5">
              <a:defRPr/>
            </a:pPr>
            <a:r>
              <a:rPr lang="en-US" dirty="0" smtClean="0"/>
              <a:t>Medical Degree</a:t>
            </a:r>
          </a:p>
          <a:p>
            <a:pPr lvl="3" eaLnBrk="1" fontAlgn="auto" hangingPunct="1">
              <a:spcAft>
                <a:spcPts val="0"/>
              </a:spcAft>
              <a:buFont typeface="Wingdings 2"/>
              <a:buChar char=""/>
              <a:defRPr/>
            </a:pPr>
            <a:endParaRPr lang="en-US" dirty="0" smtClean="0"/>
          </a:p>
          <a:p>
            <a:pPr marL="859536" lvl="2" eaLnBrk="1" fontAlgn="auto" hangingPunct="1">
              <a:spcAft>
                <a:spcPts val="0"/>
              </a:spcAft>
              <a:buFont typeface="Wingdings 2"/>
              <a:buChar char=""/>
              <a:defRPr/>
            </a:pPr>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2-Year Colleges vs. 4-Year Universities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endParaRPr lang="en-US" dirty="0" smtClean="0"/>
          </a:p>
          <a:p>
            <a:pPr marL="624078" indent="-514350" eaLnBrk="1" fontAlgn="auto" hangingPunct="1">
              <a:spcAft>
                <a:spcPts val="0"/>
              </a:spcAft>
              <a:buFont typeface="+mj-lt"/>
              <a:buAutoNum type="arabicPeriod"/>
              <a:defRPr/>
            </a:pPr>
            <a:r>
              <a:rPr lang="en-US" dirty="0" smtClean="0"/>
              <a:t>To prepare and motivate students to plan for college now.</a:t>
            </a:r>
          </a:p>
          <a:p>
            <a:pPr marL="624078" indent="-514350" eaLnBrk="1" fontAlgn="auto" hangingPunct="1">
              <a:spcAft>
                <a:spcPts val="0"/>
              </a:spcAft>
              <a:buFont typeface="+mj-lt"/>
              <a:buAutoNum type="arabicPeriod"/>
              <a:defRPr/>
            </a:pPr>
            <a:r>
              <a:rPr lang="en-US" dirty="0" smtClean="0"/>
              <a:t>To help students to learn about their interests for make career decisions.</a:t>
            </a:r>
          </a:p>
          <a:p>
            <a:pPr marL="624078" indent="-514350" eaLnBrk="1" fontAlgn="auto" hangingPunct="1">
              <a:spcAft>
                <a:spcPts val="0"/>
              </a:spcAft>
              <a:buFont typeface="+mj-lt"/>
              <a:buAutoNum type="arabicPeriod"/>
              <a:defRPr/>
            </a:pPr>
            <a:r>
              <a:rPr lang="en-US" dirty="0" smtClean="0"/>
              <a:t>To provide students with an overview of college requirements.</a:t>
            </a:r>
          </a:p>
          <a:p>
            <a:pPr marL="624078" indent="-514350" eaLnBrk="1" fontAlgn="auto" hangingPunct="1">
              <a:spcAft>
                <a:spcPts val="0"/>
              </a:spcAft>
              <a:buFont typeface="+mj-lt"/>
              <a:buAutoNum type="arabicPeriod"/>
              <a:defRPr/>
            </a:pPr>
            <a:r>
              <a:rPr lang="en-US" dirty="0" smtClean="0"/>
              <a:t>To provide students with an introduction of financial aid.</a:t>
            </a:r>
          </a:p>
          <a:p>
            <a:pPr marL="624078" indent="-514350" eaLnBrk="1" fontAlgn="auto" hangingPunct="1">
              <a:spcAft>
                <a:spcPts val="0"/>
              </a:spcAft>
              <a:buFont typeface="+mj-lt"/>
              <a:buAutoNum type="arabicPeriod"/>
              <a:defRPr/>
            </a:pPr>
            <a:r>
              <a:rPr lang="en-US" dirty="0" smtClean="0"/>
              <a:t>To provide students with an introduction to the college application process.</a:t>
            </a:r>
          </a:p>
          <a:p>
            <a:pPr marL="624078" indent="-514350" eaLnBrk="1" fontAlgn="auto" hangingPunct="1">
              <a:spcAft>
                <a:spcPts val="0"/>
              </a:spcAft>
              <a:buFont typeface="+mj-lt"/>
              <a:buAutoNum type="arabicPeriod"/>
              <a:defRPr/>
            </a:pPr>
            <a:r>
              <a:rPr lang="en-US" dirty="0" smtClean="0"/>
              <a:t>To provide lessons in preparing for and being successful in college.</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Objectives: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914400"/>
            <a:ext cx="7772400" cy="1371600"/>
          </a:xfrm>
        </p:spPr>
        <p:txBody>
          <a:bodyPr/>
          <a:lstStyle/>
          <a:p>
            <a:pPr algn="ctr" eaLnBrk="1" fontAlgn="auto" hangingPunct="1">
              <a:spcAft>
                <a:spcPts val="0"/>
              </a:spcAft>
              <a:defRPr/>
            </a:pPr>
            <a:r>
              <a:rPr lang="en-US" dirty="0" smtClean="0"/>
              <a:t>Choice Assignments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fontAlgn="auto" hangingPunct="1">
              <a:spcAft>
                <a:spcPts val="0"/>
              </a:spcAft>
              <a:defRPr/>
            </a:pPr>
            <a:r>
              <a:rPr lang="en-US" sz="2800" dirty="0" smtClean="0">
                <a:solidFill>
                  <a:schemeClr val="tx2">
                    <a:lumMod val="50000"/>
                  </a:schemeClr>
                </a:solidFill>
              </a:rPr>
              <a:t>Remember, most jobs with higher pay require advanced training and college certificates or degrees! </a:t>
            </a:r>
            <a:endParaRPr lang="en-US" sz="2800" dirty="0">
              <a:solidFill>
                <a:schemeClr val="tx2">
                  <a:lumMod val="50000"/>
                </a:schemeClr>
              </a:solidFill>
            </a:endParaRPr>
          </a:p>
        </p:txBody>
      </p:sp>
      <p:pic>
        <p:nvPicPr>
          <p:cNvPr id="40963" name="Picture 4" descr="Career%20Planning.jpg"/>
          <p:cNvPicPr>
            <a:picLocks noChangeAspect="1"/>
          </p:cNvPicPr>
          <p:nvPr/>
        </p:nvPicPr>
        <p:blipFill>
          <a:blip r:embed="rId2" cstate="print"/>
          <a:srcRect/>
          <a:stretch>
            <a:fillRect/>
          </a:stretch>
        </p:blipFill>
        <p:spPr bwMode="auto">
          <a:xfrm>
            <a:off x="3886200" y="2362200"/>
            <a:ext cx="29210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p:txBody>
          <a:bodyPr/>
          <a:lstStyle/>
          <a:p>
            <a:pPr eaLnBrk="1" hangingPunct="1"/>
            <a:r>
              <a:rPr lang="en-US" smtClean="0"/>
              <a:t>Know the terminology (page 26)</a:t>
            </a:r>
          </a:p>
          <a:p>
            <a:pPr eaLnBrk="1" hangingPunct="1"/>
            <a:endParaRPr lang="en-US" smtClean="0"/>
          </a:p>
          <a:p>
            <a:pPr eaLnBrk="1" hangingPunct="1"/>
            <a:r>
              <a:rPr lang="en-US" smtClean="0"/>
              <a:t>Know the tests</a:t>
            </a:r>
          </a:p>
          <a:p>
            <a:pPr eaLnBrk="1" hangingPunct="1"/>
            <a:endParaRPr lang="en-US" smtClean="0"/>
          </a:p>
          <a:p>
            <a:pPr eaLnBrk="1" hangingPunct="1"/>
            <a:r>
              <a:rPr lang="en-US" smtClean="0"/>
              <a:t>Know your plan</a:t>
            </a:r>
          </a:p>
          <a:p>
            <a:pPr eaLnBrk="1" hangingPunct="1"/>
            <a:endParaRPr lang="en-US" smtClean="0"/>
          </a:p>
          <a:p>
            <a:pPr eaLnBrk="1" hangingPunct="1"/>
            <a:r>
              <a:rPr lang="en-US" smtClean="0"/>
              <a:t>Know what colleges want</a:t>
            </a:r>
          </a:p>
        </p:txBody>
      </p:sp>
      <p:sp>
        <p:nvSpPr>
          <p:cNvPr id="3" name="Title 2"/>
          <p:cNvSpPr>
            <a:spLocks noGrp="1"/>
          </p:cNvSpPr>
          <p:nvPr>
            <p:ph type="title"/>
          </p:nvPr>
        </p:nvSpPr>
        <p:spPr/>
        <p:txBody>
          <a:bodyPr/>
          <a:lstStyle/>
          <a:p>
            <a:pPr eaLnBrk="1" fontAlgn="auto" hangingPunct="1">
              <a:spcAft>
                <a:spcPts val="0"/>
              </a:spcAft>
              <a:defRPr/>
            </a:pPr>
            <a:r>
              <a:rPr lang="en-US" dirty="0" smtClean="0"/>
              <a:t>Know and understand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eaLnBrk="1" fontAlgn="auto" hangingPunct="1">
              <a:spcAft>
                <a:spcPts val="0"/>
              </a:spcAft>
              <a:defRPr/>
            </a:pPr>
            <a:r>
              <a:rPr lang="en-US" dirty="0" smtClean="0"/>
              <a:t>TERMS YOU SHOULD KNOW WORKSHEET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smtClean="0"/>
              <a:t>Partner discussion</a:t>
            </a:r>
          </a:p>
          <a:p>
            <a:pPr eaLnBrk="1" hangingPunct="1"/>
            <a:endParaRPr lang="en-US" smtClean="0"/>
          </a:p>
          <a:p>
            <a:pPr eaLnBrk="1" hangingPunct="1"/>
            <a:r>
              <a:rPr lang="en-US" smtClean="0"/>
              <a:t>Partner reporting</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Section III: What Colleges are Looking For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eaLnBrk="1" hangingPunct="1"/>
            <a:r>
              <a:rPr lang="en-US" smtClean="0"/>
              <a:t>College/University Research Worksheet</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Translating your transcript</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SECTION IV: Taking Steps Toward College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Section V: Test Taking Skills</a:t>
            </a:r>
            <a:endParaRPr lang="en-US" dirty="0"/>
          </a:p>
        </p:txBody>
      </p:sp>
      <p:pic>
        <p:nvPicPr>
          <p:cNvPr id="46083" name="Picture 3" descr="image.jpg"/>
          <p:cNvPicPr>
            <a:picLocks noChangeAspect="1"/>
          </p:cNvPicPr>
          <p:nvPr/>
        </p:nvPicPr>
        <p:blipFill>
          <a:blip r:embed="rId2" cstate="print"/>
          <a:srcRect/>
          <a:stretch>
            <a:fillRect/>
          </a:stretch>
        </p:blipFill>
        <p:spPr bwMode="auto">
          <a:xfrm>
            <a:off x="4724400" y="2667000"/>
            <a:ext cx="3327400"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eaLnBrk="1" hangingPunct="1"/>
            <a:r>
              <a:rPr lang="en-US" smtClean="0"/>
              <a:t>Preparation</a:t>
            </a:r>
          </a:p>
          <a:p>
            <a:pPr eaLnBrk="1" hangingPunct="1"/>
            <a:endParaRPr lang="en-US" smtClean="0"/>
          </a:p>
          <a:p>
            <a:pPr eaLnBrk="1" hangingPunct="1"/>
            <a:r>
              <a:rPr lang="en-US" b="1" smtClean="0"/>
              <a:t>Keep a positive attitude</a:t>
            </a:r>
          </a:p>
          <a:p>
            <a:pPr eaLnBrk="1" hangingPunct="1"/>
            <a:endParaRPr lang="en-US" smtClean="0"/>
          </a:p>
          <a:p>
            <a:pPr eaLnBrk="1" hangingPunct="1"/>
            <a:r>
              <a:rPr lang="en-US" smtClean="0"/>
              <a:t>Deep breathing and relaxation</a:t>
            </a:r>
          </a:p>
          <a:p>
            <a:pPr eaLnBrk="1" hangingPunct="1"/>
            <a:endParaRPr lang="en-US" smtClean="0"/>
          </a:p>
          <a:p>
            <a:pPr eaLnBrk="1" hangingPunct="1"/>
            <a:r>
              <a:rPr lang="en-US" smtClean="0"/>
              <a:t>Practicing good test taking skills </a:t>
            </a:r>
          </a:p>
          <a:p>
            <a:pPr eaLnBrk="1" hangingPunct="1"/>
            <a:endParaRPr lang="en-US" smtClean="0"/>
          </a:p>
          <a:p>
            <a:pPr eaLnBrk="1" hangingPunct="1"/>
            <a:r>
              <a:rPr lang="en-US" smtClean="0"/>
              <a:t>Remember </a:t>
            </a:r>
            <a:r>
              <a:rPr lang="en-US" b="1" u="sng" smtClean="0"/>
              <a:t>good study skills</a:t>
            </a: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EASE TEST ANXIETIES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dea_clip_art_16677.jpg"/>
          <p:cNvPicPr>
            <a:picLocks noChangeAspect="1"/>
          </p:cNvPicPr>
          <p:nvPr/>
        </p:nvPicPr>
        <p:blipFill>
          <a:blip r:embed="rId2" cstate="print"/>
          <a:srcRect/>
          <a:stretch>
            <a:fillRect/>
          </a:stretch>
        </p:blipFill>
        <p:spPr bwMode="auto">
          <a:xfrm>
            <a:off x="3816350" y="2362200"/>
            <a:ext cx="2189163" cy="3090863"/>
          </a:xfrm>
          <a:prstGeom prst="rect">
            <a:avLst/>
          </a:prstGeom>
          <a:noFill/>
          <a:ln w="9525">
            <a:noFill/>
            <a:miter lim="800000"/>
            <a:headEnd/>
            <a:tailEnd/>
          </a:ln>
        </p:spPr>
      </p:pic>
      <p:sp>
        <p:nvSpPr>
          <p:cNvPr id="6" name="Title 5"/>
          <p:cNvSpPr>
            <a:spLocks noGrp="1"/>
          </p:cNvSpPr>
          <p:nvPr>
            <p:ph type="title"/>
          </p:nvPr>
        </p:nvSpPr>
        <p:spPr/>
        <p:txBody>
          <a:bodyPr/>
          <a:lstStyle/>
          <a:p>
            <a:pPr eaLnBrk="1" fontAlgn="auto" hangingPunct="1">
              <a:spcAft>
                <a:spcPts val="0"/>
              </a:spcAft>
              <a:defRPr/>
            </a:pPr>
            <a:r>
              <a:rPr lang="en-US" dirty="0" smtClean="0"/>
              <a:t>Bright Idea Lessons</a:t>
            </a:r>
            <a:endParaRPr lang="en-US" dirty="0"/>
          </a:p>
        </p:txBody>
      </p:sp>
      <p:sp>
        <p:nvSpPr>
          <p:cNvPr id="48132" name="Content Placeholder 6"/>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1"/>
          <p:cNvSpPr>
            <a:spLocks noGrp="1"/>
          </p:cNvSpPr>
          <p:nvPr>
            <p:ph idx="1"/>
          </p:nvPr>
        </p:nvSpPr>
        <p:spPr/>
        <p:txBody>
          <a:bodyPr/>
          <a:lstStyle/>
          <a:p>
            <a:pPr eaLnBrk="1" hangingPunct="1"/>
            <a:r>
              <a:rPr lang="en-US" smtClean="0"/>
              <a:t>The information provided on financing your college education?</a:t>
            </a:r>
          </a:p>
          <a:p>
            <a:pPr eaLnBrk="1" hangingPunct="1"/>
            <a:endParaRPr lang="en-US" smtClean="0"/>
          </a:p>
          <a:p>
            <a:pPr eaLnBrk="1" hangingPunct="1"/>
            <a:r>
              <a:rPr lang="en-US" smtClean="0"/>
              <a:t>Plan for financial aid!</a:t>
            </a:r>
          </a:p>
          <a:p>
            <a:pPr eaLnBrk="1" hangingPunct="1"/>
            <a:endParaRPr lang="en-US" smtClean="0"/>
          </a:p>
          <a:p>
            <a:pPr eaLnBrk="1" hangingPunct="1"/>
            <a:r>
              <a:rPr lang="en-US" smtClean="0"/>
              <a:t>MOE Website:  </a:t>
            </a:r>
            <a:r>
              <a:rPr lang="en-US" b="1" u="sng" smtClean="0">
                <a:solidFill>
                  <a:schemeClr val="accent1"/>
                </a:solidFill>
              </a:rPr>
              <a:t>http://www.palaumoe.net/cacg </a:t>
            </a:r>
            <a:endParaRPr lang="en-US" b="1" smtClean="0">
              <a:solidFill>
                <a:schemeClr val="accent1"/>
              </a:solidFill>
            </a:endParaRPr>
          </a:p>
          <a:p>
            <a:pPr eaLnBrk="1" hangingPunct="1"/>
            <a:endParaRPr lang="en-US"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Remember	</a:t>
            </a:r>
            <a:endParaRPr lang="en-US" dirty="0"/>
          </a:p>
        </p:txBody>
      </p:sp>
      <p:graphicFrame>
        <p:nvGraphicFramePr>
          <p:cNvPr id="8194" name="Object 2"/>
          <p:cNvGraphicFramePr>
            <a:graphicFrameLocks noChangeAspect="1"/>
          </p:cNvGraphicFramePr>
          <p:nvPr/>
        </p:nvGraphicFramePr>
        <p:xfrm>
          <a:off x="1524000" y="4876800"/>
          <a:ext cx="7315200" cy="1371600"/>
        </p:xfrm>
        <a:graphic>
          <a:graphicData uri="http://schemas.openxmlformats.org/presentationml/2006/ole">
            <p:oleObj spid="_x0000_s8194" name="Document" r:id="rId3" imgW="5705280" imgH="914400" progId="WP14Doc">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1"/>
          <p:cNvSpPr>
            <a:spLocks noGrp="1"/>
          </p:cNvSpPr>
          <p:nvPr>
            <p:ph idx="1"/>
          </p:nvPr>
        </p:nvSpPr>
        <p:spPr/>
        <p:txBody>
          <a:bodyPr/>
          <a:lstStyle/>
          <a:p>
            <a:pPr eaLnBrk="1" hangingPunct="1"/>
            <a:r>
              <a:rPr lang="en-US" smtClean="0"/>
              <a:t> </a:t>
            </a:r>
            <a:r>
              <a:rPr lang="en-US" b="1" smtClean="0"/>
              <a:t>Making memories</a:t>
            </a:r>
          </a:p>
          <a:p>
            <a:pPr eaLnBrk="1" hangingPunct="1"/>
            <a:endParaRPr lang="en-US" smtClean="0"/>
          </a:p>
          <a:p>
            <a:pPr eaLnBrk="1" hangingPunct="1"/>
            <a:r>
              <a:rPr lang="en-US" smtClean="0"/>
              <a:t> </a:t>
            </a:r>
            <a:r>
              <a:rPr lang="en-US" b="1" smtClean="0"/>
              <a:t>Making life-time friendships</a:t>
            </a:r>
          </a:p>
          <a:p>
            <a:pPr eaLnBrk="1" hangingPunct="1"/>
            <a:endParaRPr lang="en-US" smtClean="0"/>
          </a:p>
          <a:p>
            <a:pPr eaLnBrk="1" hangingPunct="1"/>
            <a:r>
              <a:rPr lang="en-US" smtClean="0"/>
              <a:t> </a:t>
            </a:r>
            <a:r>
              <a:rPr lang="en-US" b="1" smtClean="0"/>
              <a:t>Making plans for your life</a:t>
            </a:r>
          </a:p>
          <a:p>
            <a:pPr eaLnBrk="1" hangingPunct="1"/>
            <a:endParaRPr lang="en-US" smtClean="0"/>
          </a:p>
          <a:p>
            <a:pPr eaLnBrk="1" hangingPunct="1"/>
            <a:r>
              <a:rPr lang="en-US" smtClean="0"/>
              <a:t> </a:t>
            </a:r>
            <a:r>
              <a:rPr lang="en-US" b="1" smtClean="0"/>
              <a:t>Setting goals</a:t>
            </a:r>
          </a:p>
          <a:p>
            <a:pPr eaLnBrk="1" hangingPunct="1"/>
            <a:endParaRPr lang="en-US" smtClean="0"/>
          </a:p>
          <a:p>
            <a:pPr eaLnBrk="1" hangingPunct="1"/>
            <a:r>
              <a:rPr lang="en-US" smtClean="0"/>
              <a:t> </a:t>
            </a:r>
            <a:r>
              <a:rPr lang="en-US" b="1" smtClean="0"/>
              <a:t>Choosing career paths</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HIGH SCHOOL TIME!</a:t>
            </a:r>
            <a:endParaRPr lang="en-US" dirty="0"/>
          </a:p>
        </p:txBody>
      </p:sp>
      <p:graphicFrame>
        <p:nvGraphicFramePr>
          <p:cNvPr id="2050" name="Object 2"/>
          <p:cNvGraphicFramePr>
            <a:graphicFrameLocks noChangeAspect="1"/>
          </p:cNvGraphicFramePr>
          <p:nvPr/>
        </p:nvGraphicFramePr>
        <p:xfrm>
          <a:off x="5181600" y="3429000"/>
          <a:ext cx="3276600" cy="1371600"/>
        </p:xfrm>
        <a:graphic>
          <a:graphicData uri="http://schemas.openxmlformats.org/presentationml/2006/ole">
            <p:oleObj spid="_x0000_s2050" name="Document" r:id="rId3" imgW="5705280" imgH="1266480" progId="WP14Doc">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r>
              <a:rPr lang="en-US" b="1" smtClean="0"/>
              <a:t>A =	Abilities</a:t>
            </a:r>
          </a:p>
          <a:p>
            <a:pPr eaLnBrk="1" hangingPunct="1"/>
            <a:r>
              <a:rPr lang="en-US" b="1" smtClean="0"/>
              <a:t>C =	Career</a:t>
            </a:r>
          </a:p>
          <a:p>
            <a:pPr eaLnBrk="1" hangingPunct="1"/>
            <a:r>
              <a:rPr lang="en-US" b="1" smtClean="0"/>
              <a:t>A =	Achievements</a:t>
            </a:r>
          </a:p>
          <a:p>
            <a:pPr eaLnBrk="1" hangingPunct="1"/>
            <a:r>
              <a:rPr lang="en-US" b="1" smtClean="0"/>
              <a:t>D =	Diploma</a:t>
            </a:r>
          </a:p>
          <a:p>
            <a:pPr eaLnBrk="1" hangingPunct="1"/>
            <a:r>
              <a:rPr lang="en-US" b="1" smtClean="0"/>
              <a:t>E =	Extras</a:t>
            </a:r>
          </a:p>
          <a:p>
            <a:pPr eaLnBrk="1" hangingPunct="1"/>
            <a:r>
              <a:rPr lang="en-US" b="1" smtClean="0"/>
              <a:t>M =	Money</a:t>
            </a:r>
          </a:p>
          <a:p>
            <a:pPr eaLnBrk="1" hangingPunct="1"/>
            <a:r>
              <a:rPr lang="en-US" b="1" smtClean="0"/>
              <a:t>I =		Interests</a:t>
            </a:r>
          </a:p>
          <a:p>
            <a:pPr eaLnBrk="1" hangingPunct="1"/>
            <a:r>
              <a:rPr lang="en-US" b="1" smtClean="0"/>
              <a:t>C =	College</a:t>
            </a:r>
          </a:p>
          <a:p>
            <a:pPr eaLnBrk="1" hangingPunct="1"/>
            <a:r>
              <a:rPr lang="en-US" b="1" smtClean="0"/>
              <a:t>S =	Salary</a:t>
            </a: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Freshman Planning Guide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Required Courses</a:t>
            </a:r>
            <a:endParaRPr lang="en-US" dirty="0"/>
          </a:p>
        </p:txBody>
      </p:sp>
      <p:graphicFrame>
        <p:nvGraphicFramePr>
          <p:cNvPr id="9" name="Table 8"/>
          <p:cNvGraphicFramePr>
            <a:graphicFrameLocks noGrp="1"/>
          </p:cNvGraphicFramePr>
          <p:nvPr/>
        </p:nvGraphicFramePr>
        <p:xfrm>
          <a:off x="990600" y="1371600"/>
          <a:ext cx="7467601" cy="4800598"/>
        </p:xfrm>
        <a:graphic>
          <a:graphicData uri="http://schemas.openxmlformats.org/drawingml/2006/table">
            <a:tbl>
              <a:tblPr firstRow="1" bandRow="1">
                <a:tableStyleId>{5C22544A-7EE6-4342-B048-85BDC9FD1C3A}</a:tableStyleId>
              </a:tblPr>
              <a:tblGrid>
                <a:gridCol w="5507355"/>
                <a:gridCol w="1960246"/>
              </a:tblGrid>
              <a:tr h="436418">
                <a:tc>
                  <a:txBody>
                    <a:bodyPr/>
                    <a:lstStyle/>
                    <a:p>
                      <a:pPr algn="ctr"/>
                      <a:r>
                        <a:rPr lang="en-US" dirty="0" smtClean="0"/>
                        <a:t>Subject</a:t>
                      </a:r>
                      <a:endParaRPr lang="en-US" dirty="0"/>
                    </a:p>
                  </a:txBody>
                  <a:tcPr/>
                </a:tc>
                <a:tc>
                  <a:txBody>
                    <a:bodyPr/>
                    <a:lstStyle/>
                    <a:p>
                      <a:pPr algn="ctr"/>
                      <a:r>
                        <a:rPr lang="en-US" dirty="0" smtClean="0"/>
                        <a:t># of Credits</a:t>
                      </a:r>
                      <a:endParaRPr lang="en-US" dirty="0"/>
                    </a:p>
                  </a:txBody>
                  <a:tcPr/>
                </a:tc>
              </a:tr>
              <a:tr h="436418">
                <a:tc>
                  <a:txBody>
                    <a:bodyPr/>
                    <a:lstStyle/>
                    <a:p>
                      <a:r>
                        <a:rPr kumimoji="0" lang="en-US" sz="1800" b="1" kern="1200" baseline="0" dirty="0" smtClean="0">
                          <a:solidFill>
                            <a:schemeClr val="dk1"/>
                          </a:solidFill>
                          <a:latin typeface="+mn-lt"/>
                          <a:ea typeface="+mn-ea"/>
                          <a:cs typeface="+mn-cs"/>
                        </a:rPr>
                        <a:t>Career Academy Program Including CD I &amp; CD II</a:t>
                      </a:r>
                      <a:endParaRPr lang="en-US" dirty="0"/>
                    </a:p>
                  </a:txBody>
                  <a:tcPr/>
                </a:tc>
                <a:tc>
                  <a:txBody>
                    <a:bodyPr/>
                    <a:lstStyle/>
                    <a:p>
                      <a:pPr algn="ctr"/>
                      <a:r>
                        <a:rPr lang="en-US" dirty="0" smtClean="0"/>
                        <a:t>6</a:t>
                      </a:r>
                      <a:endParaRPr lang="en-US" dirty="0"/>
                    </a:p>
                  </a:txBody>
                  <a:tcPr/>
                </a:tc>
              </a:tr>
              <a:tr h="436418">
                <a:tc>
                  <a:txBody>
                    <a:bodyPr/>
                    <a:lstStyle/>
                    <a:p>
                      <a:r>
                        <a:rPr lang="en-US" dirty="0" smtClean="0"/>
                        <a:t>English</a:t>
                      </a:r>
                      <a:endParaRPr lang="en-US" dirty="0"/>
                    </a:p>
                  </a:txBody>
                  <a:tcPr/>
                </a:tc>
                <a:tc>
                  <a:txBody>
                    <a:bodyPr/>
                    <a:lstStyle/>
                    <a:p>
                      <a:pPr algn="ctr"/>
                      <a:r>
                        <a:rPr lang="en-US" dirty="0" smtClean="0"/>
                        <a:t>5</a:t>
                      </a:r>
                      <a:endParaRPr lang="en-US" dirty="0"/>
                    </a:p>
                  </a:txBody>
                  <a:tcPr/>
                </a:tc>
              </a:tr>
              <a:tr h="436418">
                <a:tc>
                  <a:txBody>
                    <a:bodyPr/>
                    <a:lstStyle/>
                    <a:p>
                      <a:r>
                        <a:rPr lang="en-US" dirty="0" smtClean="0"/>
                        <a:t>Math</a:t>
                      </a:r>
                      <a:endParaRPr lang="en-US" dirty="0"/>
                    </a:p>
                  </a:txBody>
                  <a:tcPr/>
                </a:tc>
                <a:tc>
                  <a:txBody>
                    <a:bodyPr/>
                    <a:lstStyle/>
                    <a:p>
                      <a:pPr algn="ctr"/>
                      <a:r>
                        <a:rPr lang="en-US" dirty="0" smtClean="0"/>
                        <a:t>4</a:t>
                      </a:r>
                      <a:endParaRPr lang="en-US" dirty="0"/>
                    </a:p>
                  </a:txBody>
                  <a:tcPr/>
                </a:tc>
              </a:tr>
              <a:tr h="436418">
                <a:tc>
                  <a:txBody>
                    <a:bodyPr/>
                    <a:lstStyle/>
                    <a:p>
                      <a:r>
                        <a:rPr lang="en-US" dirty="0" smtClean="0"/>
                        <a:t>Science</a:t>
                      </a:r>
                      <a:endParaRPr lang="en-US" dirty="0"/>
                    </a:p>
                  </a:txBody>
                  <a:tcPr/>
                </a:tc>
                <a:tc>
                  <a:txBody>
                    <a:bodyPr/>
                    <a:lstStyle/>
                    <a:p>
                      <a:pPr algn="ctr"/>
                      <a:r>
                        <a:rPr lang="en-US" dirty="0" smtClean="0"/>
                        <a:t>3</a:t>
                      </a:r>
                      <a:endParaRPr lang="en-US" dirty="0"/>
                    </a:p>
                  </a:txBody>
                  <a:tcPr/>
                </a:tc>
              </a:tr>
              <a:tr h="436418">
                <a:tc>
                  <a:txBody>
                    <a:bodyPr/>
                    <a:lstStyle/>
                    <a:p>
                      <a:r>
                        <a:rPr lang="en-US" dirty="0" smtClean="0"/>
                        <a:t>Social Studies</a:t>
                      </a:r>
                      <a:endParaRPr lang="en-US" dirty="0"/>
                    </a:p>
                  </a:txBody>
                  <a:tcPr/>
                </a:tc>
                <a:tc>
                  <a:txBody>
                    <a:bodyPr/>
                    <a:lstStyle/>
                    <a:p>
                      <a:pPr algn="ctr"/>
                      <a:r>
                        <a:rPr lang="en-US" dirty="0" smtClean="0"/>
                        <a:t>3</a:t>
                      </a:r>
                      <a:endParaRPr lang="en-US" dirty="0"/>
                    </a:p>
                  </a:txBody>
                  <a:tcPr/>
                </a:tc>
              </a:tr>
              <a:tr h="436418">
                <a:tc>
                  <a:txBody>
                    <a:bodyPr/>
                    <a:lstStyle/>
                    <a:p>
                      <a:r>
                        <a:rPr lang="en-US" dirty="0" smtClean="0"/>
                        <a:t>Palauan Studies</a:t>
                      </a:r>
                      <a:endParaRPr lang="en-US" dirty="0"/>
                    </a:p>
                  </a:txBody>
                  <a:tcPr/>
                </a:tc>
                <a:tc>
                  <a:txBody>
                    <a:bodyPr/>
                    <a:lstStyle/>
                    <a:p>
                      <a:pPr algn="ctr"/>
                      <a:r>
                        <a:rPr lang="en-US" dirty="0" smtClean="0"/>
                        <a:t>2</a:t>
                      </a:r>
                      <a:endParaRPr lang="en-US" dirty="0"/>
                    </a:p>
                  </a:txBody>
                  <a:tcPr/>
                </a:tc>
              </a:tr>
              <a:tr h="436418">
                <a:tc>
                  <a:txBody>
                    <a:bodyPr/>
                    <a:lstStyle/>
                    <a:p>
                      <a:r>
                        <a:rPr lang="en-US" dirty="0" smtClean="0"/>
                        <a:t>Health</a:t>
                      </a:r>
                      <a:endParaRPr lang="en-US" dirty="0"/>
                    </a:p>
                  </a:txBody>
                  <a:tcPr/>
                </a:tc>
                <a:tc>
                  <a:txBody>
                    <a:bodyPr/>
                    <a:lstStyle/>
                    <a:p>
                      <a:pPr algn="ctr"/>
                      <a:r>
                        <a:rPr lang="en-US" dirty="0" smtClean="0"/>
                        <a:t>1</a:t>
                      </a:r>
                      <a:endParaRPr lang="en-US" dirty="0"/>
                    </a:p>
                  </a:txBody>
                  <a:tcPr/>
                </a:tc>
              </a:tr>
              <a:tr h="436418">
                <a:tc>
                  <a:txBody>
                    <a:bodyPr/>
                    <a:lstStyle/>
                    <a:p>
                      <a:r>
                        <a:rPr lang="en-US" dirty="0" smtClean="0"/>
                        <a:t>Physical Education</a:t>
                      </a:r>
                      <a:endParaRPr lang="en-US" dirty="0"/>
                    </a:p>
                  </a:txBody>
                  <a:tcPr/>
                </a:tc>
                <a:tc>
                  <a:txBody>
                    <a:bodyPr/>
                    <a:lstStyle/>
                    <a:p>
                      <a:pPr algn="ctr"/>
                      <a:r>
                        <a:rPr lang="en-US" dirty="0" smtClean="0"/>
                        <a:t>1</a:t>
                      </a:r>
                      <a:endParaRPr lang="en-US" dirty="0"/>
                    </a:p>
                  </a:txBody>
                  <a:tcPr/>
                </a:tc>
              </a:tr>
              <a:tr h="436418">
                <a:tc>
                  <a:txBody>
                    <a:bodyPr/>
                    <a:lstStyle/>
                    <a:p>
                      <a:r>
                        <a:rPr lang="en-US" dirty="0" smtClean="0"/>
                        <a:t>Electives</a:t>
                      </a:r>
                      <a:endParaRPr lang="en-US" dirty="0"/>
                    </a:p>
                  </a:txBody>
                  <a:tcPr/>
                </a:tc>
                <a:tc>
                  <a:txBody>
                    <a:bodyPr/>
                    <a:lstStyle/>
                    <a:p>
                      <a:pPr algn="ctr"/>
                      <a:r>
                        <a:rPr lang="en-US" dirty="0" smtClean="0"/>
                        <a:t>2</a:t>
                      </a:r>
                      <a:endParaRPr lang="en-US" dirty="0"/>
                    </a:p>
                  </a:txBody>
                  <a:tcPr/>
                </a:tc>
              </a:tr>
              <a:tr h="436418">
                <a:tc>
                  <a:txBody>
                    <a:bodyPr/>
                    <a:lstStyle/>
                    <a:p>
                      <a:pPr algn="r"/>
                      <a:r>
                        <a:rPr lang="en-US" dirty="0" smtClean="0"/>
                        <a:t>Total</a:t>
                      </a:r>
                      <a:endParaRPr lang="en-US" dirty="0"/>
                    </a:p>
                  </a:txBody>
                  <a:tcPr/>
                </a:tc>
                <a:tc>
                  <a:txBody>
                    <a:bodyPr/>
                    <a:lstStyle/>
                    <a:p>
                      <a:pPr algn="ctr"/>
                      <a:r>
                        <a:rPr lang="en-US" dirty="0" smtClean="0"/>
                        <a:t>27</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r>
              <a:rPr lang="en-US" smtClean="0"/>
              <a:t>Academics</a:t>
            </a:r>
          </a:p>
          <a:p>
            <a:pPr lvl="1" eaLnBrk="1" hangingPunct="1"/>
            <a:endParaRPr lang="en-US" smtClean="0"/>
          </a:p>
          <a:p>
            <a:pPr lvl="1" eaLnBrk="1" hangingPunct="1"/>
            <a:r>
              <a:rPr lang="en-US" smtClean="0"/>
              <a:t>Required courses: Those you must take</a:t>
            </a:r>
          </a:p>
          <a:p>
            <a:pPr lvl="1" eaLnBrk="1" hangingPunct="1"/>
            <a:endParaRPr lang="en-US" smtClean="0"/>
          </a:p>
          <a:p>
            <a:pPr lvl="1" eaLnBrk="1" hangingPunct="1"/>
            <a:r>
              <a:rPr lang="en-US" smtClean="0"/>
              <a:t>Electives: Those you choose to take</a:t>
            </a:r>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eaLnBrk="1" hangingPunct="1"/>
            <a:endParaRPr lang="en-US" sz="2800" b="1" smtClean="0"/>
          </a:p>
          <a:p>
            <a:pPr lvl="1"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SECTION I: High School Planning and Success!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t>Required Courses</a:t>
            </a:r>
            <a:endParaRPr lang="en-US" dirty="0"/>
          </a:p>
        </p:txBody>
      </p:sp>
      <p:graphicFrame>
        <p:nvGraphicFramePr>
          <p:cNvPr id="4" name="Table 3"/>
          <p:cNvGraphicFramePr>
            <a:graphicFrameLocks noGrp="1"/>
          </p:cNvGraphicFramePr>
          <p:nvPr/>
        </p:nvGraphicFramePr>
        <p:xfrm>
          <a:off x="533400" y="1397000"/>
          <a:ext cx="8001000" cy="3948176"/>
        </p:xfrm>
        <a:graphic>
          <a:graphicData uri="http://schemas.openxmlformats.org/drawingml/2006/table">
            <a:tbl>
              <a:tblPr firstRow="1" bandRow="1">
                <a:tableStyleId>{5C22544A-7EE6-4342-B048-85BDC9FD1C3A}</a:tableStyleId>
              </a:tblPr>
              <a:tblGrid>
                <a:gridCol w="2000250"/>
                <a:gridCol w="2000250"/>
                <a:gridCol w="2000250"/>
                <a:gridCol w="2000250"/>
              </a:tblGrid>
              <a:tr h="370840">
                <a:tc>
                  <a:txBody>
                    <a:bodyPr/>
                    <a:lstStyle/>
                    <a:p>
                      <a:pPr algn="ctr"/>
                      <a:r>
                        <a:rPr lang="en-US" dirty="0" smtClean="0"/>
                        <a:t>9th</a:t>
                      </a:r>
                      <a:endParaRPr lang="en-US" dirty="0"/>
                    </a:p>
                  </a:txBody>
                  <a:tcPr/>
                </a:tc>
                <a:tc>
                  <a:txBody>
                    <a:bodyPr/>
                    <a:lstStyle/>
                    <a:p>
                      <a:pPr algn="ctr"/>
                      <a:r>
                        <a:rPr lang="en-US" dirty="0" smtClean="0"/>
                        <a:t>10th</a:t>
                      </a:r>
                      <a:endParaRPr lang="en-US" dirty="0"/>
                    </a:p>
                  </a:txBody>
                  <a:tcPr/>
                </a:tc>
                <a:tc>
                  <a:txBody>
                    <a:bodyPr/>
                    <a:lstStyle/>
                    <a:p>
                      <a:pPr algn="ctr"/>
                      <a:r>
                        <a:rPr lang="en-US" dirty="0" smtClean="0"/>
                        <a:t>11th</a:t>
                      </a:r>
                      <a:endParaRPr lang="en-US" dirty="0"/>
                    </a:p>
                  </a:txBody>
                  <a:tcPr/>
                </a:tc>
                <a:tc>
                  <a:txBody>
                    <a:bodyPr/>
                    <a:lstStyle/>
                    <a:p>
                      <a:pPr algn="ctr"/>
                      <a:r>
                        <a:rPr lang="en-US" dirty="0" smtClean="0"/>
                        <a:t>12th</a:t>
                      </a:r>
                      <a:endParaRPr lang="en-US" dirty="0"/>
                    </a:p>
                  </a:txBody>
                  <a:tcPr/>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Applied Math</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Algebra II</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Geometry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 (Trigonometry)</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English I</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English II</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English III</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English IV</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General Science</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Biology</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Chemistry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 (Physics)</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Palauan Studies I</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Palauan Studies II</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World Geography</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World History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Palauan History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Health</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Physical Education</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Elective</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Elective</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CD I</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CD II</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Career Academy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Career Academy</a:t>
                      </a:r>
                    </a:p>
                  </a:txBody>
                  <a:tcPr marL="63500" marR="63500" marT="0" marB="0"/>
                </a:tc>
              </a:tr>
              <a:tr h="370840">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English Reading &amp; Writing</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Elective</a:t>
                      </a:r>
                    </a:p>
                  </a:txBody>
                  <a:tcPr marL="63500" marR="63500" marT="0" marB="0"/>
                </a:tc>
                <a:tc>
                  <a:txBody>
                    <a:bodyPr/>
                    <a:lstStyle/>
                    <a:p>
                      <a:pPr marL="0" marR="0">
                        <a:lnSpc>
                          <a:spcPct val="115000"/>
                        </a:lnSpc>
                        <a:spcBef>
                          <a:spcPts val="500"/>
                        </a:spcBef>
                        <a:spcAft>
                          <a:spcPts val="275"/>
                        </a:spcAft>
                      </a:pPr>
                      <a:r>
                        <a:rPr lang="en-US" sz="1400">
                          <a:latin typeface="Lucida Sans" pitchFamily="34" charset="0"/>
                          <a:ea typeface="Times New Roman"/>
                          <a:cs typeface="Times New Roman"/>
                        </a:rPr>
                        <a:t>Career Academy</a:t>
                      </a:r>
                    </a:p>
                  </a:txBody>
                  <a:tcPr marL="63500" marR="63500" marT="0" marB="0"/>
                </a:tc>
                <a:tc>
                  <a:txBody>
                    <a:bodyPr/>
                    <a:lstStyle/>
                    <a:p>
                      <a:pPr marL="0" marR="0">
                        <a:lnSpc>
                          <a:spcPct val="115000"/>
                        </a:lnSpc>
                        <a:spcBef>
                          <a:spcPts val="500"/>
                        </a:spcBef>
                        <a:spcAft>
                          <a:spcPts val="275"/>
                        </a:spcAft>
                      </a:pPr>
                      <a:r>
                        <a:rPr lang="en-US" sz="1400" dirty="0">
                          <a:latin typeface="Lucida Sans" pitchFamily="34" charset="0"/>
                          <a:ea typeface="Times New Roman"/>
                          <a:cs typeface="Times New Roman"/>
                        </a:rPr>
                        <a:t>Career Academy</a:t>
                      </a:r>
                    </a:p>
                  </a:txBody>
                  <a:tcPr marL="63500" marR="63500" marT="0" marB="0"/>
                </a:tc>
              </a:tr>
              <a:tr h="370840">
                <a:tc>
                  <a:txBody>
                    <a:bodyPr/>
                    <a:lstStyle/>
                    <a:p>
                      <a:r>
                        <a:rPr kumimoji="0" lang="en-US" sz="1400" kern="1200" dirty="0" smtClean="0">
                          <a:solidFill>
                            <a:schemeClr val="dk1"/>
                          </a:solidFill>
                          <a:latin typeface="+mn-lt"/>
                          <a:ea typeface="+mn-ea"/>
                          <a:cs typeface="+mn-cs"/>
                        </a:rPr>
                        <a:t>Algebra I</a:t>
                      </a:r>
                      <a:endParaRPr lang="en-US" sz="1400"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en-US" sz="2600" b="1" dirty="0" smtClean="0"/>
              <a:t>Trigonometry</a:t>
            </a:r>
          </a:p>
          <a:p>
            <a:pPr marL="365760" indent="-256032" eaLnBrk="1" fontAlgn="auto" hangingPunct="1">
              <a:spcAft>
                <a:spcPts val="0"/>
              </a:spcAft>
              <a:buFont typeface="Wingdings 3"/>
              <a:buChar char=""/>
              <a:defRPr/>
            </a:pPr>
            <a:r>
              <a:rPr lang="en-US" sz="2600" b="1" dirty="0" smtClean="0"/>
              <a:t>Physics</a:t>
            </a:r>
          </a:p>
          <a:p>
            <a:pPr marL="365760" indent="-256032" eaLnBrk="1" fontAlgn="auto" hangingPunct="1">
              <a:spcAft>
                <a:spcPts val="0"/>
              </a:spcAft>
              <a:buFont typeface="Wingdings 3"/>
              <a:buChar char=""/>
              <a:defRPr/>
            </a:pPr>
            <a:r>
              <a:rPr lang="en-US" sz="2600" b="1" dirty="0" smtClean="0"/>
              <a:t>Comparative Government Japanese I &amp; II</a:t>
            </a:r>
          </a:p>
          <a:p>
            <a:pPr marL="365760" indent="-256032" eaLnBrk="1" fontAlgn="auto" hangingPunct="1">
              <a:spcAft>
                <a:spcPts val="0"/>
              </a:spcAft>
              <a:buFont typeface="Wingdings 3"/>
              <a:buChar char=""/>
              <a:defRPr/>
            </a:pPr>
            <a:r>
              <a:rPr lang="en-US" sz="2600" b="1" dirty="0" smtClean="0"/>
              <a:t>Economics</a:t>
            </a:r>
          </a:p>
          <a:p>
            <a:pPr marL="365760" indent="-256032" eaLnBrk="1" fontAlgn="auto" hangingPunct="1">
              <a:spcAft>
                <a:spcPts val="0"/>
              </a:spcAft>
              <a:buFont typeface="Wingdings 3"/>
              <a:buChar char=""/>
              <a:defRPr/>
            </a:pPr>
            <a:r>
              <a:rPr lang="en-US" sz="2600" b="1" dirty="0" smtClean="0"/>
              <a:t>U.S. History</a:t>
            </a:r>
          </a:p>
          <a:p>
            <a:pPr marL="365760" indent="-256032" eaLnBrk="1" fontAlgn="auto" hangingPunct="1">
              <a:spcAft>
                <a:spcPts val="0"/>
              </a:spcAft>
              <a:buFont typeface="Wingdings 3"/>
              <a:buChar char=""/>
              <a:defRPr/>
            </a:pPr>
            <a:r>
              <a:rPr lang="en-US" sz="2600" b="1" dirty="0" smtClean="0"/>
              <a:t>Advance P.E.	Basic Carpentry</a:t>
            </a:r>
          </a:p>
          <a:p>
            <a:pPr marL="365760" indent="-256032" eaLnBrk="1" fontAlgn="auto" hangingPunct="1">
              <a:spcAft>
                <a:spcPts val="0"/>
              </a:spcAft>
              <a:buFont typeface="Wingdings 3"/>
              <a:buChar char=""/>
              <a:defRPr/>
            </a:pPr>
            <a:r>
              <a:rPr lang="en-US" sz="2600" b="1" dirty="0" smtClean="0"/>
              <a:t>Computer Literacy</a:t>
            </a:r>
          </a:p>
          <a:p>
            <a:pPr marL="365760" indent="-256032" eaLnBrk="1" fontAlgn="auto" hangingPunct="1">
              <a:spcAft>
                <a:spcPts val="0"/>
              </a:spcAft>
              <a:buFont typeface="Wingdings 3"/>
              <a:buChar char=""/>
              <a:defRPr/>
            </a:pPr>
            <a:r>
              <a:rPr lang="en-US" sz="2600" b="1" dirty="0" smtClean="0"/>
              <a:t>General Business</a:t>
            </a:r>
          </a:p>
          <a:p>
            <a:pPr marL="365760" indent="-256032" eaLnBrk="1" fontAlgn="auto" hangingPunct="1">
              <a:spcAft>
                <a:spcPts val="0"/>
              </a:spcAft>
              <a:buFont typeface="Wingdings 3"/>
              <a:buChar char=""/>
              <a:defRPr/>
            </a:pPr>
            <a:r>
              <a:rPr lang="en-US" sz="2600" b="1" dirty="0" smtClean="0"/>
              <a:t>World Literature</a:t>
            </a:r>
          </a:p>
          <a:p>
            <a:pPr marL="365760" indent="-256032" eaLnBrk="1" fontAlgn="auto" hangingPunct="1">
              <a:spcAft>
                <a:spcPts val="0"/>
              </a:spcAft>
              <a:buFont typeface="Wingdings 3"/>
              <a:buChar char=""/>
              <a:defRPr/>
            </a:pPr>
            <a:r>
              <a:rPr lang="en-US" sz="2600" b="1" dirty="0" smtClean="0"/>
              <a:t>Accelerated English</a:t>
            </a:r>
          </a:p>
          <a:p>
            <a:pPr marL="365760" indent="-256032" eaLnBrk="1" fontAlgn="auto" hangingPunct="1">
              <a:spcAft>
                <a:spcPts val="0"/>
              </a:spcAft>
              <a:buFont typeface="Wingdings 3"/>
              <a:buChar char=""/>
              <a:defRPr/>
            </a:pPr>
            <a:r>
              <a:rPr lang="en-US" sz="2600" b="1" dirty="0" smtClean="0"/>
              <a:t>Accelerated Math </a:t>
            </a:r>
          </a:p>
          <a:p>
            <a:pPr marL="365760" indent="-256032" eaLnBrk="1" fontAlgn="auto" hangingPunct="1">
              <a:spcAft>
                <a:spcPts val="0"/>
              </a:spcAft>
              <a:buFont typeface="Wingdings 3"/>
              <a:buChar char=""/>
              <a:defRPr/>
            </a:pPr>
            <a:r>
              <a:rPr lang="en-US" sz="2600" b="1" dirty="0" smtClean="0"/>
              <a:t>Journalism	</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Electives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1720</TotalTime>
  <Words>1394</Words>
  <Application>Microsoft Office PowerPoint</Application>
  <PresentationFormat>On-screen Show (4:3)</PresentationFormat>
  <Paragraphs>328</Paragraphs>
  <Slides>39</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Lucida Sans Unicode</vt:lpstr>
      <vt:lpstr>Wingdings 3</vt:lpstr>
      <vt:lpstr>Verdana</vt:lpstr>
      <vt:lpstr>Wingdings 2</vt:lpstr>
      <vt:lpstr>Calibri</vt:lpstr>
      <vt:lpstr>Lucida Sans</vt:lpstr>
      <vt:lpstr>Times New Roman</vt:lpstr>
      <vt:lpstr>Concourse</vt:lpstr>
      <vt:lpstr>Document</vt:lpstr>
      <vt:lpstr> High School – Your Plan – Your Future</vt:lpstr>
      <vt:lpstr>FACILITATOR’S GUIDE  FOR 9TH GRADE </vt:lpstr>
      <vt:lpstr>Objectives:</vt:lpstr>
      <vt:lpstr>HIGH SCHOOL TIME!</vt:lpstr>
      <vt:lpstr>Freshman Planning Guide</vt:lpstr>
      <vt:lpstr>Required Courses</vt:lpstr>
      <vt:lpstr>SECTION I: High School Planning and Success!</vt:lpstr>
      <vt:lpstr>Required Courses</vt:lpstr>
      <vt:lpstr>Electives</vt:lpstr>
      <vt:lpstr>IN THE KNOW</vt:lpstr>
      <vt:lpstr>Plan for Success</vt:lpstr>
      <vt:lpstr>TIME MANAGEMENT</vt:lpstr>
      <vt:lpstr>DECISION MAKING</vt:lpstr>
      <vt:lpstr>Your Choices</vt:lpstr>
      <vt:lpstr>Student Activity</vt:lpstr>
      <vt:lpstr>Tips on Goals and Goal Setting</vt:lpstr>
      <vt:lpstr>Student Activity Sheet: Specific Goals </vt:lpstr>
      <vt:lpstr>STUDY AND HOMEWORK TIPS</vt:lpstr>
      <vt:lpstr>STUDY AND HOMEWORK TIPS</vt:lpstr>
      <vt:lpstr>STUDY AND HOMEWORK TIPS</vt:lpstr>
      <vt:lpstr>Extra- and Co-curricular Activities</vt:lpstr>
      <vt:lpstr>Part-time Employment </vt:lpstr>
      <vt:lpstr>REMEMBER! </vt:lpstr>
      <vt:lpstr>Section II: Career Planning</vt:lpstr>
      <vt:lpstr>2-Year Colleges vs. 4-Year Universities </vt:lpstr>
      <vt:lpstr>2-Year Colleges vs. 4-Year Universities </vt:lpstr>
      <vt:lpstr>2-Year Colleges vs. 4-Year Universities </vt:lpstr>
      <vt:lpstr>2-Year Colleges vs. 4-Year Universities </vt:lpstr>
      <vt:lpstr>2-Year Colleges vs. 4-Year Universities </vt:lpstr>
      <vt:lpstr>Choice Assignments</vt:lpstr>
      <vt:lpstr>Remember, most jobs with higher pay require advanced training and college certificates or degrees! </vt:lpstr>
      <vt:lpstr>Know and understand</vt:lpstr>
      <vt:lpstr>TERMS YOU SHOULD KNOW WORKSHEET</vt:lpstr>
      <vt:lpstr>Section III: What Colleges are Looking For</vt:lpstr>
      <vt:lpstr>SECTION IV: Taking Steps Toward College</vt:lpstr>
      <vt:lpstr>Section V: Test Taking Skills</vt:lpstr>
      <vt:lpstr>EASE TEST ANXIETIES</vt:lpstr>
      <vt:lpstr>Bright Idea Lessons</vt:lpstr>
      <vt:lpstr>Remember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High School – Your Plan – Your Future</dc:title>
  <dc:creator>Jessie</dc:creator>
  <cp:lastModifiedBy>Lynn</cp:lastModifiedBy>
  <cp:revision>19</cp:revision>
  <dcterms:created xsi:type="dcterms:W3CDTF">2011-05-16T18:34:11Z</dcterms:created>
  <dcterms:modified xsi:type="dcterms:W3CDTF">2011-10-21T20:20:58Z</dcterms:modified>
</cp:coreProperties>
</file>