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56"/>
  </p:notesMasterIdLst>
  <p:handoutMasterIdLst>
    <p:handoutMasterId r:id="rId57"/>
  </p:handoutMasterIdLst>
  <p:sldIdLst>
    <p:sldId id="280" r:id="rId2"/>
    <p:sldId id="281" r:id="rId3"/>
    <p:sldId id="282" r:id="rId4"/>
    <p:sldId id="256" r:id="rId5"/>
    <p:sldId id="257" r:id="rId6"/>
    <p:sldId id="284" r:id="rId7"/>
    <p:sldId id="285" r:id="rId8"/>
    <p:sldId id="286" r:id="rId9"/>
    <p:sldId id="287" r:id="rId10"/>
    <p:sldId id="288" r:id="rId11"/>
    <p:sldId id="289" r:id="rId12"/>
    <p:sldId id="290" r:id="rId13"/>
    <p:sldId id="260" r:id="rId14"/>
    <p:sldId id="263" r:id="rId15"/>
    <p:sldId id="291" r:id="rId16"/>
    <p:sldId id="292" r:id="rId17"/>
    <p:sldId id="293" r:id="rId18"/>
    <p:sldId id="294" r:id="rId19"/>
    <p:sldId id="266" r:id="rId20"/>
    <p:sldId id="268" r:id="rId21"/>
    <p:sldId id="267" r:id="rId22"/>
    <p:sldId id="269" r:id="rId23"/>
    <p:sldId id="277" r:id="rId24"/>
    <p:sldId id="278" r:id="rId25"/>
    <p:sldId id="279" r:id="rId26"/>
    <p:sldId id="272" r:id="rId27"/>
    <p:sldId id="296" r:id="rId28"/>
    <p:sldId id="295" r:id="rId29"/>
    <p:sldId id="274"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20" r:id="rId53"/>
    <p:sldId id="319" r:id="rId54"/>
    <p:sldId id="275" r:id="rId55"/>
  </p:sldIdLst>
  <p:sldSz cx="9144000" cy="6858000" type="screen4x3"/>
  <p:notesSz cx="6934200" cy="9220200"/>
  <p:defaultTextStyle>
    <a:defPPr>
      <a:defRPr lang="en-US"/>
    </a:defPPr>
    <a:lvl1pPr algn="l" rtl="0" eaLnBrk="0" fontAlgn="base" hangingPunct="0">
      <a:spcBef>
        <a:spcPct val="0"/>
      </a:spcBef>
      <a:spcAft>
        <a:spcPct val="0"/>
      </a:spcAft>
      <a:defRPr sz="1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1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1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1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1000" kern="1200">
        <a:solidFill>
          <a:schemeClr val="tx1"/>
        </a:solidFill>
        <a:latin typeface="Comic Sans MS" pitchFamily="66" charset="0"/>
        <a:ea typeface="+mn-ea"/>
        <a:cs typeface="+mn-cs"/>
      </a:defRPr>
    </a:lvl5pPr>
    <a:lvl6pPr marL="2286000" algn="l" defTabSz="914400" rtl="0" eaLnBrk="1" latinLnBrk="0" hangingPunct="1">
      <a:defRPr sz="1000" kern="1200">
        <a:solidFill>
          <a:schemeClr val="tx1"/>
        </a:solidFill>
        <a:latin typeface="Comic Sans MS" pitchFamily="66" charset="0"/>
        <a:ea typeface="+mn-ea"/>
        <a:cs typeface="+mn-cs"/>
      </a:defRPr>
    </a:lvl6pPr>
    <a:lvl7pPr marL="2743200" algn="l" defTabSz="914400" rtl="0" eaLnBrk="1" latinLnBrk="0" hangingPunct="1">
      <a:defRPr sz="1000" kern="1200">
        <a:solidFill>
          <a:schemeClr val="tx1"/>
        </a:solidFill>
        <a:latin typeface="Comic Sans MS" pitchFamily="66" charset="0"/>
        <a:ea typeface="+mn-ea"/>
        <a:cs typeface="+mn-cs"/>
      </a:defRPr>
    </a:lvl7pPr>
    <a:lvl8pPr marL="3200400" algn="l" defTabSz="914400" rtl="0" eaLnBrk="1" latinLnBrk="0" hangingPunct="1">
      <a:defRPr sz="1000" kern="1200">
        <a:solidFill>
          <a:schemeClr val="tx1"/>
        </a:solidFill>
        <a:latin typeface="Comic Sans MS" pitchFamily="66" charset="0"/>
        <a:ea typeface="+mn-ea"/>
        <a:cs typeface="+mn-cs"/>
      </a:defRPr>
    </a:lvl8pPr>
    <a:lvl9pPr marL="3657600" algn="l" defTabSz="914400" rtl="0" eaLnBrk="1" latinLnBrk="0" hangingPunct="1">
      <a:defRPr sz="1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3399"/>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2" d="100"/>
          <a:sy n="72" d="100"/>
        </p:scale>
        <p:origin x="-152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a:lvl1pPr>
          </a:lstStyle>
          <a:p>
            <a:pPr>
              <a:defRPr/>
            </a:pPr>
            <a:fld id="{7485DC63-985A-490C-BEDB-2A9329C546AF}" type="datetimeFigureOut">
              <a:rPr lang="en-US"/>
              <a:pPr>
                <a:defRPr/>
              </a:pPr>
              <a:t>10/20/2011</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a:lvl1pPr>
          </a:lstStyle>
          <a:p>
            <a:pPr>
              <a:defRPr/>
            </a:pPr>
            <a:fld id="{2F8D543D-5F32-4B7F-800F-4C83C0B6827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a:defRPr sz="1200"/>
            </a:lvl1pPr>
          </a:lstStyle>
          <a:p>
            <a:pPr>
              <a:defRPr/>
            </a:pPr>
            <a:fld id="{02C52C37-FA29-42DE-90A2-C7B62B1E319C}" type="datetimeFigureOut">
              <a:rPr lang="en-US"/>
              <a:pPr>
                <a:defRPr/>
              </a:pPr>
              <a:t>10/20/2011</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smtClean="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a:defRPr sz="1200"/>
            </a:lvl1pPr>
          </a:lstStyle>
          <a:p>
            <a:pPr>
              <a:defRPr/>
            </a:pPr>
            <a:fld id="{A5A6C12A-AF67-4437-9C90-9E23BB74AA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41D53-BDA0-43AD-8351-D8B7FAB3D233}"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2716E8-E972-4A6B-8994-702CD86C02C8}"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Go over all of the information</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D1B799-80C2-40D5-B034-C8CE45A2DFF5}" type="slidenum">
              <a:rPr lang="en-US" smtClean="0"/>
              <a:pPr/>
              <a:t>28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about the guide from the US Department of Education and to NOT forget other possible sources such as these.</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1F4641-0F99-40F0-AF46-AFA510462E81}"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primary message we want to get across to students is apply, don’t disqualify yourself.  So many students and parents assume they are not eligible for financial aid, and because of that they do not apply.  Many financial aid programs are not need based but still require the federal application to be completed in order to qualify, such as PLUS loans or unsubsidized Stafford loans.  Many times families are surprised as the programs they are eligible for.  Not to mention the fact that family situations change.  Take, for example, a student who does not complete the application because they think their family income is too high to qualify.  The next month the student’s parent loses their job and becomes unemployed.  This dramatically changes the amount the family can contribute to the student’s education.  If the student had applied, this change could have been taken into consideration and dramatically altered the student’s financial aid eligibility.</a:t>
            </a:r>
          </a:p>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C8241-B15F-49B8-A3B5-F5A0A812039A}" type="slidenum">
              <a:rPr lang="en-US" smtClean="0"/>
              <a:pPr/>
              <a:t>33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It is the difference between what the Federal government determines is the amount the family can reasonably contribute to the student’s education and the cost of attendance at the school they are considering attending.</a:t>
            </a:r>
          </a:p>
          <a:p>
            <a:r>
              <a:rPr lang="en-US" smtClean="0"/>
              <a:t>Here is the basic formula for calculating the Unmet need of the student:  The total Cost of Attendance at the school the student wants to attend minus the expected family contribution.</a:t>
            </a:r>
          </a:p>
          <a:p>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63A78D-6DAE-4884-9B26-253B6C18C135}" type="slidenum">
              <a:rPr lang="en-US" smtClean="0"/>
              <a:pPr/>
              <a:t>36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cost of attendance is often referred to as the student’s budget.  It can include Tuition &amp; fees, Room &amp; board, Books &amp; supplies, Transportation, and Miscellaneous personal expenses.  If there are additional costs associated with the student attending school (as there may be in the case of disabled students) then those costs can be included in the student’s budget as well.  We will talk more about those additional costs in a moment.</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647933-A051-4F90-8E69-3BBE35E2A380}" type="slidenum">
              <a:rPr lang="en-US" smtClean="0"/>
              <a:pPr/>
              <a:t>37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cost of attendance is determined by each school based on their campus costs and the cost of living in their area.  These amounts do not allow for any special needs that are associated with some disabilities, so they must be researched and determined for each student.</a:t>
            </a:r>
          </a:p>
          <a:p>
            <a:endParaRPr lang="en-US" smtClean="0"/>
          </a:p>
          <a:p>
            <a:r>
              <a:rPr lang="en-US" smtClean="0"/>
              <a:t>The specific costs might include transportation aids, the costs of a reader or interpreter, special equipment to assist in reading or writing, any costs that might be specific to the college, such as special electronic equipment that must be used because of the wiring available in the dorm rooms or classrooms, etc. </a:t>
            </a:r>
          </a:p>
          <a:p>
            <a:endParaRPr lang="en-US" smtClean="0"/>
          </a:p>
          <a:p>
            <a:r>
              <a:rPr lang="en-US" smtClean="0"/>
              <a:t>Medical bills might be also be an additional specific cost for a disabled student and might include the costs of on-going medicine or use of medical equipment and/or the costs of regular office visits due to the disability.</a:t>
            </a:r>
          </a:p>
          <a:p>
            <a:endParaRPr lang="en-US" smtClean="0"/>
          </a:p>
          <a:p>
            <a:r>
              <a:rPr lang="en-US" smtClean="0"/>
              <a:t>The identified specific costs may be added to the regular cost of attendance for the school which will increase the student’s financial need at that campus.  The process and procedures for increasing the cost of attendance will be discussed in a bit under the heading of “Professional Judgment”.</a:t>
            </a:r>
          </a:p>
          <a:p>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AF85ED-FD09-4CBA-845A-2410E34F240F}" type="slidenum">
              <a:rPr lang="en-US" smtClean="0"/>
              <a:pPr/>
              <a:t>38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Pell is a federal grant which is a considered as foundation or floor and eligibility is determined through FAFSA and data reported by family.  There is no income cut off to identify for eligibility.</a:t>
            </a:r>
          </a:p>
          <a:p>
            <a:pPr>
              <a:defRPr/>
            </a:pPr>
            <a:r>
              <a:rPr lang="en-US" dirty="0" smtClean="0"/>
              <a:t>Students can apply for a PELL grant by completing the FAFSA anytime during the year from Jan 1 to May 30 the next year.  The PELL is for undergraduate students only, except for specific teaching credential programs.  The student must demonstrate financial need.  There are maximums set for PELL grants each year.</a:t>
            </a:r>
          </a:p>
          <a:p>
            <a:pPr>
              <a:defRPr/>
            </a:pPr>
            <a:endParaRPr lang="en-US" dirty="0" smtClean="0"/>
          </a:p>
          <a:p>
            <a:pPr>
              <a:defRPr/>
            </a:pPr>
            <a:r>
              <a:rPr lang="en-US" dirty="0" smtClean="0"/>
              <a:t>There are different types of state Grants available to students attending school in particular states.  Check the state where your choice school is located.</a:t>
            </a:r>
          </a:p>
          <a:p>
            <a:pPr>
              <a:defRPr/>
            </a:pPr>
            <a:endParaRPr lang="en-US" dirty="0" smtClean="0"/>
          </a:p>
          <a:p>
            <a:pPr>
              <a:defRPr/>
            </a:pPr>
            <a:r>
              <a:rPr lang="en-US" dirty="0" smtClean="0"/>
              <a:t>Even if students do not qualify for any other form of student financial aid, they may qualify for a Fee Waiver at different community colleges.  Students should check with the financial aid office at their school for information on the application process for the fee waiver.</a:t>
            </a:r>
          </a:p>
          <a:p>
            <a:pPr>
              <a:defRPr/>
            </a:pPr>
            <a:endParaRPr lang="en-US" dirty="0" smtClean="0"/>
          </a:p>
          <a:p>
            <a:pPr>
              <a:defRPr/>
            </a:pPr>
            <a:r>
              <a:rPr lang="en-US" dirty="0" smtClean="0"/>
              <a:t>Federal Supplemental Educational Opportunity Grants (FSEOG) - provides grant assistance for undergraduates with the greatest financial need. These federal grants range from $100 to $4,000 per award year. Funds are limited so most students do not receive the maximum award.   This is a federally funded, campus-based aid program, meaning the distribution of funds is determined by the financial aid office at the school.   </a:t>
            </a:r>
          </a:p>
          <a:p>
            <a:pPr>
              <a:defRPr/>
            </a:pPr>
            <a:endParaRPr lang="en-US" dirty="0" smtClean="0"/>
          </a:p>
          <a:p>
            <a:pPr>
              <a:defRPr/>
            </a:pPr>
            <a:endParaRPr lang="en-US" dirty="0" smtClean="0"/>
          </a:p>
          <a:p>
            <a:pPr>
              <a:defRPr/>
            </a:pPr>
            <a:endParaRPr lang="en-US" dirty="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DEEDC-037A-4E84-962C-B66B4253FDF9}" type="slidenum">
              <a:rPr lang="en-US" smtClean="0"/>
              <a:pPr/>
              <a:t>41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first step for students is the apply to the institutions they are considering attending.  Next, they should file a FAFSA and GPA Verification to apply for federal and state aid programs, the two largest sources of financial aid.  Thirdly, they should search out and apply for scholarships.  There are hundreds of scholarships out there, and many for disabled students.  Students should be aware however, that scholarships in this country make up less than 5% of total financial aid packages for students.  Students should focus first on the scholarships they have the best chances of receiving.  </a:t>
            </a:r>
          </a:p>
          <a:p>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B209D7-C047-4BAD-BB67-F11056E53116}" type="slidenum">
              <a:rPr lang="en-US" smtClean="0"/>
              <a:pPr/>
              <a:t>42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Students may also ask individuals, business and groups with whom they normally have contact.   Some categories of groups are listed here. </a:t>
            </a:r>
          </a:p>
          <a:p>
            <a:endParaRPr lang="en-US" smtClean="0"/>
          </a:p>
          <a:p>
            <a:r>
              <a:rPr lang="en-US" smtClean="0"/>
              <a:t>When asking for scholarships there are some general questions that should be covered:</a:t>
            </a:r>
          </a:p>
          <a:p>
            <a:pPr>
              <a:buFontTx/>
              <a:buChar char="-"/>
            </a:pPr>
            <a:r>
              <a:rPr lang="en-US" smtClean="0"/>
              <a:t>Do you have an application deadline?</a:t>
            </a:r>
          </a:p>
          <a:p>
            <a:pPr>
              <a:buFontTx/>
              <a:buChar char="-"/>
            </a:pPr>
            <a:r>
              <a:rPr lang="en-US" smtClean="0"/>
              <a:t>What are the application criteria?</a:t>
            </a:r>
          </a:p>
          <a:p>
            <a:pPr>
              <a:buFontTx/>
              <a:buChar char="-"/>
            </a:pPr>
            <a:r>
              <a:rPr lang="en-US" smtClean="0"/>
              <a:t>Have you ever awarded a recipient who did not fully meet the criteria, but was otherwise the best qualified?</a:t>
            </a:r>
          </a:p>
          <a:p>
            <a:pPr>
              <a:buFontTx/>
              <a:buChar char="-"/>
            </a:pPr>
            <a:r>
              <a:rPr lang="en-US" smtClean="0"/>
              <a:t>How many scholarships do you normally award?  How many last year?</a:t>
            </a:r>
          </a:p>
          <a:p>
            <a:pPr>
              <a:buFontTx/>
              <a:buChar char="-"/>
            </a:pPr>
            <a:r>
              <a:rPr lang="en-US" smtClean="0"/>
              <a:t>Is/are the scholarship(s) renewable? </a:t>
            </a:r>
          </a:p>
          <a:p>
            <a:pPr>
              <a:buFontTx/>
              <a:buChar char="-"/>
            </a:pPr>
            <a:r>
              <a:rPr lang="en-US" smtClean="0"/>
              <a:t>If so, what is the process for renewing?</a:t>
            </a:r>
          </a:p>
          <a:p>
            <a:pPr>
              <a:buFontTx/>
              <a:buChar char="-"/>
            </a:pPr>
            <a:r>
              <a:rPr lang="en-US" smtClean="0"/>
              <a:t>If they are not renewable, is it possible to reapply each year and possibly be awarded the same one in subsequent years?</a:t>
            </a:r>
          </a:p>
          <a:p>
            <a:pPr>
              <a:buFontTx/>
              <a:buChar char="-"/>
            </a:pPr>
            <a:r>
              <a:rPr lang="en-US" smtClean="0"/>
              <a:t>When will information about the scholarship application process be available for next year.</a:t>
            </a:r>
          </a:p>
          <a:p>
            <a:pPr>
              <a:buFontTx/>
              <a:buChar char="-"/>
            </a:pPr>
            <a:endParaRPr lang="en-US" smtClean="0"/>
          </a:p>
          <a:p>
            <a:endParaRPr lang="en-US" smtClean="0"/>
          </a:p>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BCADBE-97F4-4FCE-92E3-185844D02905}" type="slidenum">
              <a:rPr lang="en-US" smtClean="0"/>
              <a:pPr/>
              <a:t>43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856BA3-3AC1-4BBC-88F4-B4C551556149}"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defRPr/>
            </a:pPr>
            <a:r>
              <a:rPr lang="en-US" b="1" dirty="0" smtClean="0"/>
              <a:t>Remind students they should carefully consider paying someone to search for scholarships and financial aid for them.  If the advertising sounds too good to be true, it probably is.</a:t>
            </a:r>
            <a:r>
              <a:rPr lang="en-US" dirty="0" smtClean="0"/>
              <a:t>  Any person offering to search for scholarships or help acquire financial aid for a fee, will be using the internet and other resources that are available to the student and their family for free.  The family would be better off to save the money for college expenses and search for financial aid on their own.  Scholarships are generally offered by private organizations and individuals and therefore the access to them and advertising about them is more limited than other types of financial aid.  The information provided here should help a family in their search.</a:t>
            </a:r>
          </a:p>
          <a:p>
            <a:pPr>
              <a:defRPr/>
            </a:pPr>
            <a:endParaRPr lang="en-US" dirty="0" smtClean="0"/>
          </a:p>
          <a:p>
            <a:pPr>
              <a:defRPr/>
            </a:pPr>
            <a:r>
              <a:rPr lang="en-US" dirty="0" smtClean="0"/>
              <a:t>Most grants are awarded through either the federal or state government and all those so issued, must be awarded to one and all according to the guidelines.  There is no discrimination in the awarding process other than required eligibility cut offs, such as a particular grade point average or a maximum amount of income.</a:t>
            </a:r>
          </a:p>
          <a:p>
            <a:pPr>
              <a:defRPr/>
            </a:pPr>
            <a:endParaRPr lang="en-US" dirty="0" smtClean="0"/>
          </a:p>
          <a:p>
            <a:pPr>
              <a:defRPr/>
            </a:pPr>
            <a:r>
              <a:rPr lang="en-US" dirty="0" smtClean="0"/>
              <a:t>Grants and scholarships are both “free” money in that they do not have to be paid back, but the student will have to work to get either one of them. </a:t>
            </a:r>
          </a:p>
          <a:p>
            <a:pPr>
              <a:defRPr/>
            </a:pPr>
            <a:endParaRPr lang="en-US" dirty="0" smtClean="0"/>
          </a:p>
          <a:p>
            <a:pPr>
              <a:defRPr/>
            </a:pPr>
            <a:r>
              <a:rPr lang="en-US" dirty="0" smtClean="0"/>
              <a:t>Scholarships are generally awarded by private individuals, companies, corporations, or organizations.  They may be very discriminatory in that the awarders can set any kind of requirements they wish.  Some requirements might be the student must exhibit an identified level of expertise in music, have grown up in a particular locale, is left-handed, has an identifiable disability, etc.  There are lists of scholarships that are available to be awarded to disabled students.  These lists are available to caseworkers and others who are working with students with disabilities.  Another method of finding scholarships are to access and register with one of the scholarship search sites or directories.  The student will be requested to answer questions which will record their personal profile.  Then the directory will compare the profile to the listing of scholarships and any that match will be noted and a list sent back to the student.  The student will be able to drill to the URL to read about the details, download the application and other related information.  Thereafter, the student will periodically receive e-mails with similar lists of potential scholarship searches.</a:t>
            </a:r>
          </a:p>
          <a:p>
            <a:pPr>
              <a:defRPr/>
            </a:pPr>
            <a:endParaRPr lang="en-US" dirty="0" smtClean="0"/>
          </a:p>
          <a:p>
            <a:pPr>
              <a:defRPr/>
            </a:pPr>
            <a:endParaRPr lang="en-US" b="1" dirty="0" smtClean="0"/>
          </a:p>
          <a:p>
            <a:pPr>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28A7A-6CF7-4E19-9C0E-A1446C8A90B2}" type="slidenum">
              <a:rPr lang="en-US" smtClean="0"/>
              <a:pPr/>
              <a:t>44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This method of searching for scholarships allows the student to search under all the “things” that could be used to describe them.  The trick in searching for scholarships is to find all the things that are different about the student and to narrow the field of eligible applicants.</a:t>
            </a:r>
          </a:p>
          <a:p>
            <a:pPr>
              <a:defRPr/>
            </a:pPr>
            <a:endParaRPr lang="en-US" dirty="0" smtClean="0"/>
          </a:p>
          <a:p>
            <a:pPr>
              <a:defRPr/>
            </a:pPr>
            <a:r>
              <a:rPr lang="en-US" dirty="0" smtClean="0"/>
              <a:t>To utilize the search engines, the student should get onto the home page of the search engine.  There are three listed on this slide, but there are many others as well.  In the search box, the student should enter the word “scholarship,” and behind the comma, enter one at a time a descriptive word or phrase.  The obvious choice for disabled students is the name or common phrase for their disability.  If there are multiple disabilities, all of them should be entered one at a time.  The students may also wish to enter the general category of disability, such as “learning disorder” or “mobility disability”.  In addition, the student should enter all the other personal information as well, such as their cultural, heritage, ethnic, and religious background; their hobbies; sports or other activities they have participated in; collections they might have; family interests or family structure; musical interests; community service; or anything else that can make that student different than the next one.</a:t>
            </a:r>
          </a:p>
          <a:p>
            <a:pPr>
              <a:defRPr/>
            </a:pPr>
            <a:endParaRPr lang="en-US" dirty="0" smtClean="0"/>
          </a:p>
          <a:p>
            <a:pPr>
              <a:defRPr/>
            </a:pPr>
            <a:r>
              <a:rPr lang="en-US" dirty="0" smtClean="0"/>
              <a:t>As each word or phrase is entered, click on the “search” button and review the list of items found.  Drill to the URL that is listed  and read about the entity who is offering the scholarship, how to apply for the scholarship.  The student may print out the information or the application and follow the directions for paper or electronic submission.</a:t>
            </a:r>
          </a:p>
          <a:p>
            <a:pPr>
              <a:defRPr/>
            </a:pPr>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D27234-1529-4963-8FBB-3FA93CB4B7E1}" type="slidenum">
              <a:rPr lang="en-US" smtClean="0"/>
              <a:pPr/>
              <a:t>45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explains how the application for scholarships might be assembled and submitted.  Most of these suggestions will apply mainly to a hard copy that is submitted, but some ideas may also apply to electronic copies.</a:t>
            </a:r>
          </a:p>
          <a:p>
            <a:endParaRPr lang="en-US" smtClean="0"/>
          </a:p>
          <a:p>
            <a:r>
              <a:rPr lang="en-US" smtClean="0"/>
              <a:t>One thing to be added, even if not required is a good professional-type photograph.  Try to use and original for each applications submitted, and if that is not possible, scan the photograph and print it in color on good paper to be included in every application to the student is submitting.  The photo should be of good quality and show the student at their best.</a:t>
            </a:r>
          </a:p>
          <a:p>
            <a:endParaRPr lang="en-US" smtClean="0"/>
          </a:p>
          <a:p>
            <a:r>
              <a:rPr lang="en-US" smtClean="0"/>
              <a:t>Make every word on the essay count.  Don’t let empty words or phrases creep into it.  Make sure the student uses spell check AND reads the essay word for word before submitting.  Once an essay is prepared it should be retained in a couple of different files or in a back up file for use later.  When a new essay is needed for another application, the previous one can by opened, copied to save the one that was submitted and amended to fit the new circumstances.  Generally the first paragraph might have to be rewritten or have new information inserted and the last paragraphs retained and used as they were composed.  Some applications will require the student to write an entirely new essay.</a:t>
            </a:r>
          </a:p>
          <a:p>
            <a:endParaRPr lang="en-US" smtClean="0"/>
          </a:p>
          <a:p>
            <a:endParaRPr lang="en-US" smtClean="0"/>
          </a:p>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178315-FAAD-40C4-9D9E-D11552741446}" type="slidenum">
              <a:rPr lang="en-US" smtClean="0"/>
              <a:pPr/>
              <a:t>46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dirty="0" smtClean="0"/>
              <a:t>When the student requests his transcripts or asks for letters of recommendation, ask for as many originals as they are willing to issue.  The goal is to submit originals or near originals of everything printed.  If there is only one original, save it for making good </a:t>
            </a:r>
            <a:r>
              <a:rPr lang="en-US" dirty="0" err="1" smtClean="0"/>
              <a:t>xerox</a:t>
            </a:r>
            <a:r>
              <a:rPr lang="en-US" dirty="0" smtClean="0"/>
              <a:t> copies.  A </a:t>
            </a:r>
            <a:r>
              <a:rPr lang="en-US" dirty="0" err="1" smtClean="0"/>
              <a:t>xerox</a:t>
            </a:r>
            <a:r>
              <a:rPr lang="en-US" dirty="0" smtClean="0"/>
              <a:t> should not be used to make a copy as that is now a second generation copy.  As early as the 3</a:t>
            </a:r>
            <a:r>
              <a:rPr lang="en-US" baseline="30000" dirty="0" smtClean="0"/>
              <a:t>rd</a:t>
            </a:r>
            <a:r>
              <a:rPr lang="en-US" dirty="0" smtClean="0"/>
              <a:t> or 4</a:t>
            </a:r>
            <a:r>
              <a:rPr lang="en-US" baseline="30000" dirty="0" smtClean="0"/>
              <a:t>th</a:t>
            </a:r>
            <a:r>
              <a:rPr lang="en-US" dirty="0" smtClean="0"/>
              <a:t> generation, </a:t>
            </a:r>
            <a:r>
              <a:rPr lang="en-US" dirty="0" err="1" smtClean="0"/>
              <a:t>xerox</a:t>
            </a:r>
            <a:r>
              <a:rPr lang="en-US" dirty="0" smtClean="0"/>
              <a:t> copies begin to be pretty awful looking.  This is not a good to “advertise” the student.  Also on the transcripts (and all copies of the transcript), the best grades should be highlighted.  Be sure and highlight the As and Bs on all the copies you have made fro the original.  The student doesn’t want the reviewer to have to sort thought the lower grades, when all they are probably interested in knowing is how many As and Bs were earned and in which courses.</a:t>
            </a:r>
          </a:p>
          <a:p>
            <a:pPr>
              <a:defRPr/>
            </a:pPr>
            <a:endParaRPr lang="en-US" dirty="0" smtClean="0"/>
          </a:p>
          <a:p>
            <a:pPr>
              <a:defRPr/>
            </a:pPr>
            <a:r>
              <a:rPr lang="en-US" dirty="0" smtClean="0"/>
              <a:t>Letters of recommendation are often required in the application process.  Even if they are not required two or three might be included with the application.  One of the persons the student should approach to prepare a letter of recommendation is one of their parents.  Parents are a good judge of character and predictors of success.  In the case of disabled students they also have first hand information about the hurdles their child has had to overcome to get where they are today.</a:t>
            </a:r>
          </a:p>
          <a:p>
            <a:pPr>
              <a:defRPr/>
            </a:pPr>
            <a:endParaRPr lang="en-US" dirty="0" smtClean="0"/>
          </a:p>
          <a:p>
            <a:pPr>
              <a:defRPr/>
            </a:pPr>
            <a:r>
              <a:rPr lang="en-US" dirty="0" smtClean="0"/>
              <a:t>The gathered documents should be carefully assembled (with the photo on or very near the top) and each page carefully numbered.  The table of contents page should then prepared and placed right below the photo.  All the documents should be bound tightly into a brightly colored theme cover, preferably one with a transparent top cover for the photo to show through.  The pages must be bound in to ensure some don’t slip loose and get lost in the shuffle on the reviewers desk(s).</a:t>
            </a:r>
          </a:p>
          <a:p>
            <a:pPr>
              <a:defRPr/>
            </a:pPr>
            <a:endParaRPr lang="en-US" dirty="0" smtClean="0"/>
          </a:p>
          <a:p>
            <a:pPr>
              <a:defRPr/>
            </a:pPr>
            <a:endParaRPr lang="en-US" dirty="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133D21-5E4D-448D-AB54-4D52C628056B}" type="slidenum">
              <a:rPr lang="en-US" smtClean="0"/>
              <a:pPr/>
              <a:t>47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lnSpc>
                <a:spcPct val="90000"/>
              </a:lnSpc>
              <a:defRPr/>
            </a:pPr>
            <a:r>
              <a:rPr lang="en-US" dirty="0" smtClean="0"/>
              <a:t>Federal Work-Study Program (FWS) - provides both on- and off-campus jobs for eligible undergraduate and graduate students through private or public non-profit organizations, local school districts, and other local, state, or federal agencies. Private sector employers may hire work-study students if the employers provide jobs related to a student's course of study or career objective. A portion of FWS funds are also dedicated to promoting community service on the part of students. There is no payoff  if a student does not earn their Work Study eligibility. There is a benefit to Students: Possible training in major related field.  Close to or on campus.  Employer will work around class schedule.  Income from work study job will not be used in the calculation of EFC the following year. Benefit to Employer:  Good source of excellent workers. Benefit to Institution:  Good source of excellent workers.  Also, a way for the school to have unofficial ambassadors throughout the community.</a:t>
            </a:r>
          </a:p>
          <a:p>
            <a:pPr>
              <a:lnSpc>
                <a:spcPct val="90000"/>
              </a:lnSpc>
              <a:defRPr/>
            </a:pPr>
            <a:endParaRPr lang="en-US" dirty="0" smtClean="0"/>
          </a:p>
          <a:p>
            <a:pPr>
              <a:lnSpc>
                <a:spcPct val="90000"/>
              </a:lnSpc>
              <a:defRPr/>
            </a:pPr>
            <a:r>
              <a:rPr lang="en-US" dirty="0" smtClean="0"/>
              <a:t>Federal Perkins Loan - provides low-interest loans for eligible undergraduate and graduate students with preference to students with exceptional financial need. The annual loan limit is $3,000 for undergraduate students and $5,000 for graduate students. The aggregate loan limits are $15,000 for undergraduate students pursuing a bachelor's degree and $30,000 combined for undergraduate/ graduate or professional study.</a:t>
            </a:r>
          </a:p>
          <a:p>
            <a:pPr>
              <a:lnSpc>
                <a:spcPct val="90000"/>
              </a:lnSpc>
              <a:defRPr/>
            </a:pPr>
            <a:endParaRPr lang="en-US" dirty="0" smtClean="0"/>
          </a:p>
          <a:p>
            <a:pPr>
              <a:lnSpc>
                <a:spcPct val="90000"/>
              </a:lnSpc>
              <a:defRPr/>
            </a:pPr>
            <a:endParaRPr lang="en-US" dirty="0" smtClean="0"/>
          </a:p>
          <a:p>
            <a:pPr>
              <a:lnSpc>
                <a:spcPct val="90000"/>
              </a:lnSpc>
              <a:defRPr/>
            </a:pPr>
            <a:r>
              <a:rPr lang="en-US" dirty="0" smtClean="0"/>
              <a:t>The Stafford Student Loan Program is divided into 2 major programs.  The Subsidized Stafford Loan has the interest paid for the student while they are in school and for six months after they are registered for less than six months. Students do not have to have financial need to obtain an unsubsidized Stafford loan.  With the unsubsidized loan, students must begin making interest payments 60 days after the loan is disbursed or they can opt to have the interested capitalized once they have separated from school. Interest rate is variable but has a cap of  8.25 so it can never go higher than that.  Currently the interest rate is 6.32%.  Amounts students can borrow is based on grade level. </a:t>
            </a:r>
          </a:p>
          <a:p>
            <a:pPr>
              <a:lnSpc>
                <a:spcPct val="90000"/>
              </a:lnSpc>
              <a:defRPr/>
            </a:pPr>
            <a:endParaRPr lang="en-US" dirty="0" smtClean="0"/>
          </a:p>
          <a:p>
            <a:pPr>
              <a:lnSpc>
                <a:spcPct val="90000"/>
              </a:lnSpc>
              <a:defRPr/>
            </a:pPr>
            <a:r>
              <a:rPr lang="en-US" dirty="0" smtClean="0"/>
              <a:t>Federal Parent Loan for Undergraduate Students - provides government-insured, long-term, low-interest loans for eligible parents of dependent, undergraduate students who generally do not qualify for other financial assistance.  Parents may borrow up to the total cost of their dependent student's education minus any other aid for which the students are eligible.  Interest rate is 4.22%</a:t>
            </a:r>
          </a:p>
          <a:p>
            <a:pPr>
              <a:lnSpc>
                <a:spcPct val="90000"/>
              </a:lnSpc>
              <a:defRPr/>
            </a:pPr>
            <a:endParaRPr lang="en-US" dirty="0" smtClean="0"/>
          </a:p>
          <a:p>
            <a:pPr>
              <a:lnSpc>
                <a:spcPct val="90000"/>
              </a:lnSpc>
              <a:defRPr/>
            </a:pPr>
            <a:endParaRPr lang="en-US" dirty="0" smtClean="0"/>
          </a:p>
          <a:p>
            <a:pPr>
              <a:lnSpc>
                <a:spcPct val="90000"/>
              </a:lnSpc>
              <a:defRPr/>
            </a:pPr>
            <a:endParaRPr lang="en-US" dirty="0" smtClean="0"/>
          </a:p>
          <a:p>
            <a:pPr>
              <a:defRPr/>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C2071C-DA8A-40E2-BC7C-56073C827631}" type="slidenum">
              <a:rPr lang="en-US" smtClean="0"/>
              <a:pPr/>
              <a:t>48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678327-5CE5-496C-87C1-25843F72212A}" type="slidenum">
              <a:rPr lang="en-US" smtClean="0"/>
              <a:pPr/>
              <a:t>54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751D85-2620-4EFE-8E89-5EB26FE43383}"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EA9D5-B0C5-4A34-AB13-CDEDCFF82296}"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Discuss or have the PCC representative discuss pages 13 – 18 and then details of the sample 2 + 2 + 2 pathway.</a:t>
            </a: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0B9C79-7E22-4A25-B6E4-DBA3160A96E0}"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1429B4-7DF7-4C1D-9FB9-C85937876853}"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72B714-47D0-40F6-A367-631EAF5ABC73}" type="slidenum">
              <a:rPr lang="en-US" smtClean="0"/>
              <a:pPr/>
              <a:t>20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C00E0A-9637-401B-9DDC-64ACF2AF5FB2}" type="slidenum">
              <a:rPr lang="en-US" smtClean="0"/>
              <a:pPr/>
              <a:t>21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0E8EDB-1F1E-4E48-9E33-A6AA5DE91F7E}" type="slidenum">
              <a:rPr lang="en-US" smtClean="0"/>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A7C5267E-2E70-4B36-850C-47A2E1AE895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D79A11-05EF-47FB-9A00-3E763BAED93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DA3B106-4C96-42B0-912F-47E7E8AAB2F9}"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74331B2-2668-4B02-AB27-080D7DC0DEC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1256A17-AE82-4D30-A36C-C8CF913FDC8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B50C7BD-CA06-48DB-ADB2-25A69C85652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7928D63-BCC5-46A2-B596-BFD25CC6EE5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FB8D35C-2E46-4968-949F-75ED560552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EF9B348-AE33-4619-9E56-809329D36C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4D905819-9985-48BD-99B1-796CF88379D4}"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0EE42EB-ABF5-4A0E-AB3F-6E091A97E19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4DF66160-6B2B-4BA8-B13C-01F73EFBCEC5}" type="slidenum">
              <a:rPr lang="en-US"/>
              <a:pPr>
                <a:defRPr/>
              </a:pPr>
              <a:t>‹#›</a:t>
            </a:fld>
            <a:endParaRPr lang="en-US"/>
          </a:p>
        </p:txBody>
      </p:sp>
      <p:sp>
        <p:nvSpPr>
          <p:cNvPr id="7182"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83"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llegeboar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act.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C:\Documents%20and%20Settings\LynnK\Local%20Settings\Temporary%20Internet%20Files\Content.IE5\Final%20Palau%20Senior%20guide%20Facilitator%20Guide.wpd\0"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tudentaid.ed.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file:///C:\Documents%20and%20Settings\LynnK\Local%20Settings\Temporary%20Internet%20Files\Content.IE5\Final%20Palau%20Senior%20guide%20Facilitator%20Guide.wpd\0" TargetMode="External"/><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oleObject" Target="file:///C:\Documents%20and%20Settings\LynnK\Local%20Settings\Temporary%20Internet%20Files\Content.IE5\Final%20Palau%20Senior%20guide%20Facilitator%20Guide.wpd\0" TargetMode="External"/><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collegequest.com/" TargetMode="External"/><Relationship Id="rId3" Type="http://schemas.openxmlformats.org/officeDocument/2006/relationships/hyperlink" Target="http://www.finaid.org/" TargetMode="External"/><Relationship Id="rId7" Type="http://schemas.openxmlformats.org/officeDocument/2006/relationships/hyperlink" Target="http://www.collegene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fastaid.com/" TargetMode="External"/><Relationship Id="rId5" Type="http://schemas.openxmlformats.org/officeDocument/2006/relationships/hyperlink" Target="http://www.collegeboard.com/" TargetMode="External"/><Relationship Id="rId4" Type="http://schemas.openxmlformats.org/officeDocument/2006/relationships/hyperlink" Target="http://www.fastweb.com/"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4.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2800" b="1" smtClean="0">
                <a:solidFill>
                  <a:schemeClr val="tx1"/>
                </a:solidFill>
              </a:rPr>
              <a:t>HIGH SCHOOL SENIOR GUIDE</a:t>
            </a:r>
            <a:endParaRPr lang="en-US" sz="2800" smtClean="0">
              <a:solidFill>
                <a:srgbClr val="7B9899"/>
              </a:solidFill>
            </a:endParaRPr>
          </a:p>
        </p:txBody>
      </p:sp>
      <p:sp>
        <p:nvSpPr>
          <p:cNvPr id="19459"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b="1" smtClean="0"/>
              <a:t>For A Successful Future!</a:t>
            </a:r>
          </a:p>
          <a:p>
            <a:pPr algn="ctr" eaLnBrk="1" hangingPunct="1">
              <a:buFont typeface="Wingdings 2" pitchFamily="18" charset="2"/>
              <a:buNone/>
            </a:pPr>
            <a:endParaRPr lang="en-US" b="1" smtClean="0"/>
          </a:p>
          <a:p>
            <a:pPr algn="ctr" eaLnBrk="1" hangingPunct="1">
              <a:buFont typeface="Wingdings 2" pitchFamily="18" charset="2"/>
              <a:buNone/>
            </a:pPr>
            <a:endParaRPr lang="en-US" b="1" smtClean="0"/>
          </a:p>
          <a:p>
            <a:pPr algn="ctr" eaLnBrk="1" hangingPunct="1">
              <a:buFont typeface="Wingdings 2" pitchFamily="18" charset="2"/>
              <a:buNone/>
            </a:pPr>
            <a:endParaRPr lang="en-US" b="1" smtClean="0"/>
          </a:p>
          <a:p>
            <a:pPr algn="ctr" eaLnBrk="1" hangingPunct="1">
              <a:buFont typeface="Wingdings 2" pitchFamily="18" charset="2"/>
              <a:buNone/>
            </a:pPr>
            <a:r>
              <a:rPr lang="en-US" b="1" smtClean="0"/>
              <a:t>COLLEGE AND CAREER PLANNING</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solidFill>
                  <a:srgbClr val="7B9899"/>
                </a:solidFill>
              </a:rPr>
              <a:t>Survey</a:t>
            </a:r>
          </a:p>
        </p:txBody>
      </p:sp>
      <p:sp>
        <p:nvSpPr>
          <p:cNvPr id="28675" name="Content Placeholder 2"/>
          <p:cNvSpPr>
            <a:spLocks noGrp="1"/>
          </p:cNvSpPr>
          <p:nvPr>
            <p:ph sz="quarter" idx="1"/>
          </p:nvPr>
        </p:nvSpPr>
        <p:spPr>
          <a:xfrm>
            <a:off x="301625" y="1527175"/>
            <a:ext cx="8504238" cy="4572000"/>
          </a:xfrm>
        </p:spPr>
        <p:txBody>
          <a:bodyPr/>
          <a:lstStyle/>
          <a:p>
            <a:pPr algn="ctr" eaLnBrk="1" hangingPunct="1">
              <a:buFont typeface="Wingdings 2" pitchFamily="18" charset="2"/>
              <a:buNone/>
            </a:pPr>
            <a:r>
              <a:rPr lang="en-US" smtClean="0"/>
              <a:t>Complete the Survey and Hand it in to the teacher when finished.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solidFill>
                  <a:srgbClr val="7B9899"/>
                </a:solidFill>
              </a:rPr>
              <a:t>Senior Calendar</a:t>
            </a:r>
          </a:p>
        </p:txBody>
      </p:sp>
      <p:sp>
        <p:nvSpPr>
          <p:cNvPr id="29699" name="Content Placeholder 2"/>
          <p:cNvSpPr>
            <a:spLocks noGrp="1"/>
          </p:cNvSpPr>
          <p:nvPr>
            <p:ph sz="quarter" idx="1"/>
          </p:nvPr>
        </p:nvSpPr>
        <p:spPr>
          <a:xfrm>
            <a:off x="301625" y="1527175"/>
            <a:ext cx="8504238" cy="4572000"/>
          </a:xfrm>
        </p:spPr>
        <p:txBody>
          <a:bodyPr/>
          <a:lstStyle/>
          <a:p>
            <a:pPr eaLnBrk="1" hangingPunct="1">
              <a:buFont typeface="Courier New" pitchFamily="49" charset="0"/>
              <a:buChar char="o"/>
            </a:pPr>
            <a:r>
              <a:rPr lang="en-US" smtClean="0"/>
              <a:t>Choose a partner and go through the calendar.</a:t>
            </a:r>
          </a:p>
          <a:p>
            <a:pPr eaLnBrk="1" hangingPunct="1">
              <a:buFont typeface="Wingdings 2" pitchFamily="18" charset="2"/>
              <a:buNone/>
            </a:pPr>
            <a:endParaRPr lang="en-US" smtClean="0"/>
          </a:p>
          <a:p>
            <a:pPr lvl="2" eaLnBrk="1" hangingPunct="1">
              <a:buFont typeface="Wingdings" pitchFamily="2" charset="2"/>
              <a:buChar char="q"/>
            </a:pPr>
            <a:r>
              <a:rPr lang="en-US" smtClean="0"/>
              <a:t>Did you know all that was listed to do?</a:t>
            </a:r>
          </a:p>
          <a:p>
            <a:pPr eaLnBrk="1" hangingPunct="1">
              <a:buFont typeface="Wingdings 2" pitchFamily="18" charset="2"/>
              <a:buNone/>
            </a:pPr>
            <a:endParaRPr lang="en-US" smtClean="0"/>
          </a:p>
          <a:p>
            <a:pPr lvl="2" eaLnBrk="1" hangingPunct="1">
              <a:buFont typeface="Wingdings" pitchFamily="2" charset="2"/>
              <a:buChar char="q"/>
            </a:pPr>
            <a:r>
              <a:rPr lang="en-US" smtClean="0"/>
              <a:t>Do you need clarification on any of the points in the calendar?</a:t>
            </a:r>
          </a:p>
          <a:p>
            <a:pPr lvl="2" eaLnBrk="1" hangingPunct="1">
              <a:buFont typeface="Wingdings" pitchFamily="2" charset="2"/>
              <a:buChar char="q"/>
            </a:pPr>
            <a:endParaRPr lang="en-US" smtClean="0"/>
          </a:p>
          <a:p>
            <a:pPr lvl="2" eaLnBrk="1" hangingPunct="1">
              <a:buFont typeface="Wingdings" pitchFamily="2" charset="2"/>
              <a:buChar char="q"/>
            </a:pPr>
            <a:r>
              <a:rPr lang="en-US" smtClean="0"/>
              <a:t>Make notes on information you need and when we have finished going through the guide, if you still have those questions, we will discuss in more detail.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solidFill>
                  <a:srgbClr val="7B9899"/>
                </a:solidFill>
              </a:rPr>
              <a:t>Getting Started</a:t>
            </a:r>
          </a:p>
        </p:txBody>
      </p:sp>
      <p:sp>
        <p:nvSpPr>
          <p:cNvPr id="3" name="Content Placeholder 2"/>
          <p:cNvSpPr>
            <a:spLocks noGrp="1"/>
          </p:cNvSpPr>
          <p:nvPr>
            <p:ph sz="quarter" idx="1"/>
          </p:nvPr>
        </p:nvSpPr>
        <p:spPr>
          <a:xfrm>
            <a:off x="301625" y="1527175"/>
            <a:ext cx="8504238" cy="4572000"/>
          </a:xfrm>
        </p:spPr>
        <p:txBody>
          <a:bodyPr>
            <a:normAutofit fontScale="70000" lnSpcReduction="20000"/>
          </a:bodyPr>
          <a:lstStyle/>
          <a:p>
            <a:pPr marL="274320" indent="-274320" eaLnBrk="1" fontAlgn="auto" hangingPunct="1">
              <a:spcAft>
                <a:spcPts val="0"/>
              </a:spcAft>
              <a:buFont typeface="Wingdings 2"/>
              <a:buChar char=""/>
              <a:defRPr/>
            </a:pPr>
            <a:r>
              <a:rPr lang="en-US" dirty="0" smtClean="0"/>
              <a:t>Pages 11 – 13 of your guide:</a:t>
            </a:r>
          </a:p>
          <a:p>
            <a:pPr marL="274320" indent="-274320" eaLnBrk="1" fontAlgn="auto" hangingPunct="1">
              <a:spcAft>
                <a:spcPts val="0"/>
              </a:spcAft>
              <a:buFont typeface="Wingdings 2"/>
              <a:buChar char=""/>
              <a:defRPr/>
            </a:pPr>
            <a:r>
              <a:rPr lang="en-US" dirty="0" smtClean="0"/>
              <a:t>Take College Prep Exams:</a:t>
            </a:r>
          </a:p>
          <a:p>
            <a:pPr marL="548640" lvl="1" indent="-274320" eaLnBrk="1" fontAlgn="auto" hangingPunct="1">
              <a:spcAft>
                <a:spcPts val="0"/>
              </a:spcAft>
              <a:buFont typeface="Wingdings"/>
              <a:buChar char=""/>
              <a:defRPr/>
            </a:pPr>
            <a:r>
              <a:rPr lang="en-US" dirty="0" smtClean="0"/>
              <a:t>Almost all colleges and some trade schools require a college entrance exam. These exams measure your ability to understand college-level materials. </a:t>
            </a:r>
          </a:p>
          <a:p>
            <a:pPr marL="548640" lvl="1" indent="-274320" eaLnBrk="1" fontAlgn="auto" hangingPunct="1">
              <a:spcAft>
                <a:spcPts val="0"/>
              </a:spcAft>
              <a:buFont typeface="Wingdings"/>
              <a:buChar char=""/>
              <a:defRPr/>
            </a:pPr>
            <a:r>
              <a:rPr lang="en-US" dirty="0" smtClean="0"/>
              <a:t>Most colleges require the SAT college exam; some require the ACT Assessment exam.</a:t>
            </a:r>
          </a:p>
          <a:p>
            <a:pPr marL="548640" lvl="1" indent="-274320" eaLnBrk="1" fontAlgn="auto" hangingPunct="1">
              <a:spcAft>
                <a:spcPts val="0"/>
              </a:spcAft>
              <a:buFont typeface="Wingdings"/>
              <a:buChar char=""/>
              <a:defRPr/>
            </a:pPr>
            <a:r>
              <a:rPr lang="en-US" dirty="0" smtClean="0"/>
              <a:t>A few college will require both exams.  </a:t>
            </a:r>
            <a:br>
              <a:rPr lang="en-US" dirty="0" smtClean="0"/>
            </a:br>
            <a:endParaRPr lang="en-US" dirty="0" smtClean="0"/>
          </a:p>
          <a:p>
            <a:pPr marL="274320" indent="-274320" eaLnBrk="1" fontAlgn="auto" hangingPunct="1">
              <a:spcAft>
                <a:spcPts val="0"/>
              </a:spcAft>
              <a:buFont typeface="Wingdings 2"/>
              <a:buChar char=""/>
              <a:defRPr/>
            </a:pPr>
            <a:r>
              <a:rPr lang="en-US" dirty="0" smtClean="0"/>
              <a:t>WHY?</a:t>
            </a:r>
          </a:p>
          <a:p>
            <a:pPr marL="274320" indent="-274320" eaLnBrk="1" fontAlgn="auto" hangingPunct="1">
              <a:spcAft>
                <a:spcPts val="0"/>
              </a:spcAft>
              <a:buFont typeface="Wingdings 2"/>
              <a:buChar char=""/>
              <a:defRPr/>
            </a:pPr>
            <a:r>
              <a:rPr lang="en-US" dirty="0" smtClean="0"/>
              <a:t>1.	Give you a better idea of what the tests are for and how to successfully take them</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2.	Give you a better example of managing your time as the tests are under timelines otherwise you may not complete the exams on time.</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3.	Give you more confidence and/or to show where you need to get more assistance if not on the subject areas but on test taking skills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Register for Those Your College Requires</a:t>
            </a:r>
          </a:p>
        </p:txBody>
      </p:sp>
      <p:sp>
        <p:nvSpPr>
          <p:cNvPr id="31747" name="Rectangle 3"/>
          <p:cNvSpPr>
            <a:spLocks noGrp="1" noChangeArrowheads="1"/>
          </p:cNvSpPr>
          <p:nvPr>
            <p:ph sz="quarter" idx="1"/>
          </p:nvPr>
        </p:nvSpPr>
        <p:spPr>
          <a:xfrm>
            <a:off x="685800" y="1828800"/>
            <a:ext cx="8305800" cy="4419600"/>
          </a:xfrm>
        </p:spPr>
        <p:txBody>
          <a:bodyPr/>
          <a:lstStyle/>
          <a:p>
            <a:pPr eaLnBrk="1" hangingPunct="1"/>
            <a:r>
              <a:rPr lang="en-US" sz="2400" smtClean="0">
                <a:hlinkClick r:id="rId3"/>
              </a:rPr>
              <a:t>Go to www.collegeboard.com</a:t>
            </a:r>
            <a:endParaRPr lang="en-US" smtClean="0"/>
          </a:p>
          <a:p>
            <a:pPr eaLnBrk="1" hangingPunct="1"/>
            <a:r>
              <a:rPr lang="en-US" smtClean="0"/>
              <a:t>Go to </a:t>
            </a:r>
            <a:r>
              <a:rPr lang="en-US" smtClean="0">
                <a:hlinkClick r:id="rId4"/>
              </a:rPr>
              <a:t>www.act.org</a:t>
            </a:r>
            <a:endParaRPr lang="en-US" smtClean="0"/>
          </a:p>
          <a:p>
            <a:pPr lvl="1" eaLnBrk="1" hangingPunct="1"/>
            <a:r>
              <a:rPr lang="en-US" smtClean="0"/>
              <a:t>Know when the dates and deadlines are for all that you need to take.</a:t>
            </a:r>
          </a:p>
          <a:p>
            <a:pPr eaLnBrk="1" hangingPunct="1"/>
            <a:r>
              <a:rPr lang="en-US" smtClean="0">
                <a:solidFill>
                  <a:schemeClr val="tx2"/>
                </a:solidFill>
              </a:rPr>
              <a:t>Register </a:t>
            </a:r>
          </a:p>
          <a:p>
            <a:pPr eaLnBrk="1" hangingPunct="1"/>
            <a:endParaRPr lang="en-US" smtClean="0">
              <a:solidFill>
                <a:schemeClr val="tx2"/>
              </a:solidFill>
            </a:endParaRPr>
          </a:p>
          <a:p>
            <a:pPr eaLnBrk="1" hangingPunct="1"/>
            <a:endParaRPr lang="en-US" smtClean="0">
              <a:solidFill>
                <a:schemeClr val="tx2"/>
              </a:solidFill>
            </a:endParaRPr>
          </a:p>
          <a:p>
            <a:pPr eaLnBrk="1" hangingPunct="1"/>
            <a:endParaRPr lang="en-US" smtClean="0">
              <a:solidFill>
                <a:schemeClr val="tx2"/>
              </a:solidFill>
            </a:endParaRPr>
          </a:p>
          <a:p>
            <a:pPr eaLnBrk="1" hangingPunct="1"/>
            <a:r>
              <a:rPr lang="en-US" sz="1800" smtClean="0">
                <a:solidFill>
                  <a:schemeClr val="tx2"/>
                </a:solidFill>
              </a:rPr>
              <a:t>Pages 12 – 13 Student Guide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solidFill>
                  <a:srgbClr val="7B9899"/>
                </a:solidFill>
              </a:rPr>
              <a:t>SAT II-do I need them?</a:t>
            </a:r>
          </a:p>
        </p:txBody>
      </p:sp>
      <p:sp>
        <p:nvSpPr>
          <p:cNvPr id="32771" name="Rectangle 3"/>
          <p:cNvSpPr>
            <a:spLocks noGrp="1" noChangeArrowheads="1"/>
          </p:cNvSpPr>
          <p:nvPr>
            <p:ph sz="quarter" idx="1"/>
          </p:nvPr>
        </p:nvSpPr>
        <p:spPr>
          <a:xfrm>
            <a:off x="685800" y="1828800"/>
            <a:ext cx="8077200" cy="4343400"/>
          </a:xfrm>
        </p:spPr>
        <p:txBody>
          <a:bodyPr/>
          <a:lstStyle/>
          <a:p>
            <a:pPr eaLnBrk="1" hangingPunct="1">
              <a:lnSpc>
                <a:spcPct val="90000"/>
              </a:lnSpc>
            </a:pPr>
            <a:r>
              <a:rPr lang="en-US" smtClean="0">
                <a:solidFill>
                  <a:schemeClr val="hlink"/>
                </a:solidFill>
              </a:rPr>
              <a:t>Subject specific tests-www.collegeboard.com</a:t>
            </a:r>
          </a:p>
          <a:p>
            <a:pPr eaLnBrk="1" hangingPunct="1">
              <a:lnSpc>
                <a:spcPct val="90000"/>
              </a:lnSpc>
            </a:pPr>
            <a:r>
              <a:rPr lang="en-US" smtClean="0">
                <a:solidFill>
                  <a:schemeClr val="hlink"/>
                </a:solidFill>
              </a:rPr>
              <a:t>Register the same way as the SAT’s</a:t>
            </a:r>
          </a:p>
          <a:p>
            <a:pPr eaLnBrk="1" hangingPunct="1">
              <a:lnSpc>
                <a:spcPct val="90000"/>
              </a:lnSpc>
            </a:pPr>
            <a:r>
              <a:rPr lang="en-US" smtClean="0">
                <a:solidFill>
                  <a:schemeClr val="hlink"/>
                </a:solidFill>
              </a:rPr>
              <a:t>Check with the colleges/universities to which you are applying to find out if you need to take them and which ones you will need (you may take up to three subject tests in one administration)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eaLnBrk="1" hangingPunct="1"/>
            <a:r>
              <a:rPr lang="en-US" smtClean="0"/>
              <a:t>Differences SAT/ACT</a:t>
            </a:r>
          </a:p>
        </p:txBody>
      </p:sp>
      <p:graphicFrame>
        <p:nvGraphicFramePr>
          <p:cNvPr id="1026" name="Object 2"/>
          <p:cNvGraphicFramePr>
            <a:graphicFrameLocks noChangeAspect="1"/>
          </p:cNvGraphicFramePr>
          <p:nvPr/>
        </p:nvGraphicFramePr>
        <p:xfrm>
          <a:off x="1719263" y="1371600"/>
          <a:ext cx="5705475" cy="4576763"/>
        </p:xfrm>
        <a:graphic>
          <a:graphicData uri="http://schemas.openxmlformats.org/presentationml/2006/ole">
            <p:oleObj spid="_x0000_s1026" name="Document" r:id="rId3" imgW="5705280" imgH="5038560" progId="WP14Doc">
              <p:link updateAutomatic="1"/>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solidFill>
                  <a:srgbClr val="7B9899"/>
                </a:solidFill>
              </a:rPr>
              <a:t>Community College Vs. 4-Year University</a:t>
            </a:r>
          </a:p>
        </p:txBody>
      </p:sp>
      <p:sp>
        <p:nvSpPr>
          <p:cNvPr id="33795" name="Content Placeholder 2"/>
          <p:cNvSpPr>
            <a:spLocks noGrp="1"/>
          </p:cNvSpPr>
          <p:nvPr>
            <p:ph sz="quarter" idx="1"/>
          </p:nvPr>
        </p:nvSpPr>
        <p:spPr>
          <a:xfrm>
            <a:off x="301625" y="1527175"/>
            <a:ext cx="8504238" cy="4572000"/>
          </a:xfrm>
        </p:spPr>
        <p:txBody>
          <a:bodyPr/>
          <a:lstStyle/>
          <a:p>
            <a:pPr eaLnBrk="1" hangingPunct="1"/>
            <a:r>
              <a:rPr lang="en-US" smtClean="0"/>
              <a:t>Pages 13 – 20 Student Guide</a:t>
            </a:r>
          </a:p>
          <a:p>
            <a:pPr eaLnBrk="1" hangingPunct="1"/>
            <a:r>
              <a:rPr lang="en-US" smtClean="0"/>
              <a:t>Career Ladder for Health Field Example:</a:t>
            </a:r>
          </a:p>
          <a:p>
            <a:pPr eaLnBrk="1" hangingPunct="1">
              <a:buFont typeface="Wingdings 2" pitchFamily="18" charset="2"/>
              <a:buNone/>
            </a:pPr>
            <a:endParaRPr lang="en-US" smtClean="0"/>
          </a:p>
        </p:txBody>
      </p:sp>
      <p:pic>
        <p:nvPicPr>
          <p:cNvPr id="33796" name="Picture 4" descr="as3451.gif"/>
          <p:cNvPicPr>
            <a:picLocks noChangeAspect="1"/>
          </p:cNvPicPr>
          <p:nvPr/>
        </p:nvPicPr>
        <p:blipFill>
          <a:blip r:embed="rId3" cstate="print"/>
          <a:srcRect/>
          <a:stretch>
            <a:fillRect/>
          </a:stretch>
        </p:blipFill>
        <p:spPr bwMode="auto">
          <a:xfrm>
            <a:off x="381000" y="3352800"/>
            <a:ext cx="952500" cy="2990850"/>
          </a:xfrm>
          <a:prstGeom prst="rect">
            <a:avLst/>
          </a:prstGeom>
          <a:noFill/>
          <a:ln w="9525">
            <a:noFill/>
            <a:miter lim="800000"/>
            <a:headEnd/>
            <a:tailEnd/>
          </a:ln>
        </p:spPr>
      </p:pic>
      <p:sp>
        <p:nvSpPr>
          <p:cNvPr id="6" name="TextBox 5"/>
          <p:cNvSpPr txBox="1"/>
          <p:nvPr/>
        </p:nvSpPr>
        <p:spPr>
          <a:xfrm>
            <a:off x="1981200" y="5410200"/>
            <a:ext cx="2133600" cy="400050"/>
          </a:xfrm>
          <a:prstGeom prst="rect">
            <a:avLst/>
          </a:prstGeom>
          <a:solidFill>
            <a:schemeClr val="accent2">
              <a:lumMod val="60000"/>
              <a:lumOff val="40000"/>
            </a:schemeClr>
          </a:solidFill>
          <a:ln>
            <a:solidFill>
              <a:srgbClr val="FF0000"/>
            </a:solidFill>
          </a:ln>
        </p:spPr>
        <p:txBody>
          <a:bodyPr>
            <a:spAutoFit/>
          </a:bodyPr>
          <a:lstStyle/>
          <a:p>
            <a:pPr>
              <a:defRPr/>
            </a:pPr>
            <a:r>
              <a:rPr lang="en-US" dirty="0"/>
              <a:t>Part-time HS Job and Sciences w/Computers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Career Ladder Health Example</a:t>
            </a:r>
          </a:p>
        </p:txBody>
      </p:sp>
      <p:pic>
        <p:nvPicPr>
          <p:cNvPr id="4" name="Picture 3" descr="as3451.gif"/>
          <p:cNvPicPr>
            <a:picLocks noChangeAspect="1"/>
          </p:cNvPicPr>
          <p:nvPr/>
        </p:nvPicPr>
        <p:blipFill>
          <a:blip r:embed="rId2" cstate="print"/>
          <a:srcRect/>
          <a:stretch>
            <a:fillRect/>
          </a:stretch>
        </p:blipFill>
        <p:spPr bwMode="auto">
          <a:xfrm>
            <a:off x="304800" y="3352800"/>
            <a:ext cx="952500" cy="2990850"/>
          </a:xfrm>
          <a:prstGeom prst="rect">
            <a:avLst/>
          </a:prstGeom>
          <a:noFill/>
          <a:ln w="9525">
            <a:noFill/>
            <a:miter lim="800000"/>
            <a:headEnd/>
            <a:tailEnd/>
          </a:ln>
        </p:spPr>
      </p:pic>
      <p:sp>
        <p:nvSpPr>
          <p:cNvPr id="5" name="TextBox 4"/>
          <p:cNvSpPr txBox="1"/>
          <p:nvPr/>
        </p:nvSpPr>
        <p:spPr>
          <a:xfrm>
            <a:off x="2286000" y="5486400"/>
            <a:ext cx="2133600" cy="523875"/>
          </a:xfrm>
          <a:prstGeom prst="rect">
            <a:avLst/>
          </a:prstGeom>
          <a:solidFill>
            <a:schemeClr val="accent2">
              <a:lumMod val="60000"/>
              <a:lumOff val="40000"/>
            </a:schemeClr>
          </a:solidFill>
          <a:ln>
            <a:solidFill>
              <a:srgbClr val="FF0000"/>
            </a:solidFill>
          </a:ln>
        </p:spPr>
        <p:txBody>
          <a:bodyPr>
            <a:spAutoFit/>
          </a:bodyPr>
          <a:lstStyle/>
          <a:p>
            <a:pPr>
              <a:defRPr/>
            </a:pPr>
            <a:r>
              <a:rPr lang="en-US" sz="1400" dirty="0"/>
              <a:t>Part-time HS Job and Sciences w/Computers</a:t>
            </a:r>
          </a:p>
        </p:txBody>
      </p:sp>
      <p:sp>
        <p:nvSpPr>
          <p:cNvPr id="6" name="TextBox 5"/>
          <p:cNvSpPr txBox="1"/>
          <p:nvPr/>
        </p:nvSpPr>
        <p:spPr>
          <a:xfrm>
            <a:off x="3200400" y="4724400"/>
            <a:ext cx="1905000" cy="738188"/>
          </a:xfrm>
          <a:prstGeom prst="rect">
            <a:avLst/>
          </a:prstGeom>
          <a:solidFill>
            <a:schemeClr val="accent1">
              <a:lumMod val="60000"/>
              <a:lumOff val="40000"/>
            </a:schemeClr>
          </a:solidFill>
          <a:ln>
            <a:solidFill>
              <a:srgbClr val="00B0F0"/>
            </a:solidFill>
          </a:ln>
        </p:spPr>
        <p:txBody>
          <a:bodyPr>
            <a:spAutoFit/>
          </a:bodyPr>
          <a:lstStyle/>
          <a:p>
            <a:pPr>
              <a:defRPr/>
            </a:pPr>
            <a:r>
              <a:rPr lang="en-US" sz="1400" dirty="0"/>
              <a:t>2-Year Nursing Certificate or Degree</a:t>
            </a:r>
          </a:p>
        </p:txBody>
      </p:sp>
      <p:sp>
        <p:nvSpPr>
          <p:cNvPr id="7" name="TextBox 6"/>
          <p:cNvSpPr txBox="1">
            <a:spLocks noChangeArrowheads="1"/>
          </p:cNvSpPr>
          <p:nvPr/>
        </p:nvSpPr>
        <p:spPr bwMode="auto">
          <a:xfrm>
            <a:off x="4267200" y="3962400"/>
            <a:ext cx="2667000" cy="738188"/>
          </a:xfrm>
          <a:prstGeom prst="rect">
            <a:avLst/>
          </a:prstGeom>
          <a:solidFill>
            <a:srgbClr val="92D050"/>
          </a:solidFill>
          <a:ln w="9525">
            <a:solidFill>
              <a:srgbClr val="FF0000"/>
            </a:solidFill>
            <a:miter lim="800000"/>
            <a:headEnd/>
            <a:tailEnd/>
          </a:ln>
        </p:spPr>
        <p:txBody>
          <a:bodyPr>
            <a:spAutoFit/>
          </a:bodyPr>
          <a:lstStyle/>
          <a:p>
            <a:r>
              <a:rPr lang="en-US" sz="1400"/>
              <a:t>Next 2-Yrs University</a:t>
            </a:r>
          </a:p>
          <a:p>
            <a:r>
              <a:rPr lang="en-US" sz="1400"/>
              <a:t>4-year Nursing Degree or Medical Technician</a:t>
            </a:r>
          </a:p>
        </p:txBody>
      </p:sp>
      <p:sp>
        <p:nvSpPr>
          <p:cNvPr id="8" name="TextBox 7"/>
          <p:cNvSpPr txBox="1">
            <a:spLocks noChangeArrowheads="1"/>
          </p:cNvSpPr>
          <p:nvPr/>
        </p:nvSpPr>
        <p:spPr bwMode="auto">
          <a:xfrm>
            <a:off x="5638800" y="3276600"/>
            <a:ext cx="2209800" cy="677863"/>
          </a:xfrm>
          <a:prstGeom prst="rect">
            <a:avLst/>
          </a:prstGeom>
          <a:solidFill>
            <a:srgbClr val="66FFFF"/>
          </a:solidFill>
          <a:ln w="9525">
            <a:solidFill>
              <a:srgbClr val="FF0000"/>
            </a:solidFill>
            <a:miter lim="800000"/>
            <a:headEnd/>
            <a:tailEnd/>
          </a:ln>
        </p:spPr>
        <p:txBody>
          <a:bodyPr>
            <a:spAutoFit/>
          </a:bodyPr>
          <a:lstStyle/>
          <a:p>
            <a:endParaRPr lang="en-US" b="1"/>
          </a:p>
          <a:p>
            <a:r>
              <a:rPr lang="en-US" sz="1800" b="1"/>
              <a:t>Medical School</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par>
                          <p:cTn id="7" fill="hold">
                            <p:stCondLst>
                              <p:cond delay="2000"/>
                            </p:stCondLst>
                            <p:childTnLst>
                              <p:par>
                                <p:cTn id="8" presetID="4" presetClass="entr" presetSubtype="16" fill="hold" grpId="0" nodeType="after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childTnLst>
                          </p:cTn>
                        </p:par>
                        <p:par>
                          <p:cTn id="11" fill="hold">
                            <p:stCondLst>
                              <p:cond delay="5500"/>
                            </p:stCondLst>
                            <p:childTnLst>
                              <p:par>
                                <p:cTn id="12" presetID="5" presetClass="entr" presetSubtype="10" fill="hold" grpId="0" nodeType="after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2000"/>
                                        <p:tgtEl>
                                          <p:spTgt spid="6"/>
                                        </p:tgtEl>
                                      </p:cBhvr>
                                    </p:animEffect>
                                  </p:childTnLst>
                                </p:cTn>
                              </p:par>
                            </p:childTnLst>
                          </p:cTn>
                        </p:par>
                        <p:par>
                          <p:cTn id="15" fill="hold">
                            <p:stCondLst>
                              <p:cond delay="9500"/>
                            </p:stCondLst>
                            <p:childTnLst>
                              <p:par>
                                <p:cTn id="16" presetID="2" presetClass="entr" presetSubtype="2"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par>
                          <p:cTn id="20" fill="hold">
                            <p:stCondLst>
                              <p:cond delay="14000"/>
                            </p:stCondLst>
                            <p:childTnLst>
                              <p:par>
                                <p:cTn id="21" presetID="19" presetClass="entr" presetSubtype="10" fill="hold" grpId="0" nodeType="afterEffect">
                                  <p:stCondLst>
                                    <p:cond delay="2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0" fill="hold"/>
                                        <p:tgtEl>
                                          <p:spTgt spid="8"/>
                                        </p:tgtEl>
                                        <p:attrNameLst>
                                          <p:attrName>ppt_w</p:attrName>
                                        </p:attrNameLst>
                                      </p:cBhvr>
                                      <p:tavLst>
                                        <p:tav tm="0" fmla="#ppt_w*sin(2.5*pi*$)">
                                          <p:val>
                                            <p:fltVal val="0"/>
                                          </p:val>
                                        </p:tav>
                                        <p:tav tm="100000">
                                          <p:val>
                                            <p:fltVal val="1"/>
                                          </p:val>
                                        </p:tav>
                                      </p:tavLst>
                                    </p:anim>
                                    <p:anim calcmode="lin" valueType="num">
                                      <p:cBhvr>
                                        <p:cTn id="24"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solidFill>
                  <a:srgbClr val="7B9899"/>
                </a:solidFill>
              </a:rPr>
              <a:t>Other Options</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4-Year Universities</a:t>
            </a:r>
          </a:p>
          <a:p>
            <a:pPr marL="274320" indent="-274320" eaLnBrk="1" fontAlgn="auto" hangingPunct="1">
              <a:spcAft>
                <a:spcPts val="0"/>
              </a:spcAft>
              <a:buFont typeface="Wingdings 2"/>
              <a:buChar char=""/>
              <a:defRPr/>
            </a:pPr>
            <a:r>
              <a:rPr lang="en-US" dirty="0" smtClean="0"/>
              <a:t>Technical Schools – Handout Activity</a:t>
            </a:r>
          </a:p>
          <a:p>
            <a:pPr marL="274320" indent="-274320" eaLnBrk="1" fontAlgn="auto" hangingPunct="1">
              <a:spcAft>
                <a:spcPts val="0"/>
              </a:spcAft>
              <a:buFont typeface="Wingdings 2"/>
              <a:buChar char=""/>
              <a:defRPr/>
            </a:pPr>
            <a:r>
              <a:rPr lang="en-US" dirty="0" smtClean="0"/>
              <a:t>Military - www.march2success.com</a:t>
            </a:r>
          </a:p>
          <a:p>
            <a:pPr marL="274320" indent="-274320" eaLnBrk="1" fontAlgn="auto" hangingPunct="1">
              <a:spcAft>
                <a:spcPts val="0"/>
              </a:spcAft>
              <a:buFont typeface="Wingdings 2"/>
              <a:buChar char=""/>
              <a:defRPr/>
            </a:pPr>
            <a:r>
              <a:rPr lang="en-US" dirty="0" smtClean="0"/>
              <a:t>Armed Services Academies</a:t>
            </a:r>
          </a:p>
          <a:p>
            <a:pPr marL="274320" indent="-274320" eaLnBrk="1" fontAlgn="auto" hangingPunct="1">
              <a:spcAft>
                <a:spcPts val="0"/>
              </a:spcAft>
              <a:buFont typeface="Wingdings 2"/>
              <a:buChar char=""/>
              <a:defRPr/>
            </a:pPr>
            <a:r>
              <a:rPr lang="en-US" dirty="0" smtClean="0"/>
              <a:t>ROTC</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http://knowitall.scetv.org/careeraisle/guidance/programs.cfm?programID=596</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r>
              <a:rPr lang="en-US" sz="1800" dirty="0" smtClean="0"/>
              <a:t>Page 19 Student Guide</a:t>
            </a:r>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solidFill>
                  <a:srgbClr val="7B9899"/>
                </a:solidFill>
              </a:rPr>
              <a:t>College Applications</a:t>
            </a:r>
          </a:p>
        </p:txBody>
      </p:sp>
      <p:sp>
        <p:nvSpPr>
          <p:cNvPr id="36867" name="Rectangle 3"/>
          <p:cNvSpPr>
            <a:spLocks noGrp="1" noChangeArrowheads="1"/>
          </p:cNvSpPr>
          <p:nvPr>
            <p:ph sz="quarter" idx="1"/>
          </p:nvPr>
        </p:nvSpPr>
        <p:spPr>
          <a:xfrm>
            <a:off x="914400" y="1828800"/>
            <a:ext cx="8001000" cy="4495800"/>
          </a:xfrm>
        </p:spPr>
        <p:txBody>
          <a:bodyPr/>
          <a:lstStyle/>
          <a:p>
            <a:pPr eaLnBrk="1" hangingPunct="1"/>
            <a:r>
              <a:rPr lang="en-US" sz="2800" smtClean="0">
                <a:solidFill>
                  <a:srgbClr val="CC3399"/>
                </a:solidFill>
              </a:rPr>
              <a:t>Go to </a:t>
            </a:r>
            <a:r>
              <a:rPr lang="en-US" sz="2800" smtClean="0">
                <a:solidFill>
                  <a:srgbClr val="CC3399"/>
                </a:solidFill>
                <a:hlinkClick r:id="rId3"/>
              </a:rPr>
              <a:t>www.commonapp.org</a:t>
            </a:r>
            <a:r>
              <a:rPr lang="en-US" sz="2800" smtClean="0">
                <a:solidFill>
                  <a:srgbClr val="CC3399"/>
                </a:solidFill>
              </a:rPr>
              <a:t> to obtain your common application-saves time</a:t>
            </a:r>
          </a:p>
          <a:p>
            <a:pPr eaLnBrk="1" hangingPunct="1"/>
            <a:r>
              <a:rPr lang="en-US" sz="2800" smtClean="0">
                <a:solidFill>
                  <a:srgbClr val="CC3399"/>
                </a:solidFill>
              </a:rPr>
              <a:t>Go to the college’s website to access the online application or call the admissions office to get paper applications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rgbClr val="7B9899"/>
                </a:solidFill>
              </a:rPr>
              <a:t>Life After High School</a:t>
            </a:r>
          </a:p>
        </p:txBody>
      </p:sp>
      <p:sp>
        <p:nvSpPr>
          <p:cNvPr id="20483" name="Content Placeholder 2"/>
          <p:cNvSpPr>
            <a:spLocks noGrp="1"/>
          </p:cNvSpPr>
          <p:nvPr>
            <p:ph sz="quarter" idx="1"/>
          </p:nvPr>
        </p:nvSpPr>
        <p:spPr>
          <a:xfrm>
            <a:off x="301625" y="1527175"/>
            <a:ext cx="8504238" cy="4572000"/>
          </a:xfrm>
        </p:spPr>
        <p:txBody>
          <a:bodyPr/>
          <a:lstStyle/>
          <a:p>
            <a:pPr eaLnBrk="1" hangingPunct="1"/>
            <a:r>
              <a:rPr lang="en-US" b="1" smtClean="0"/>
              <a:t>“Getting Ready for College”</a:t>
            </a:r>
          </a:p>
          <a:p>
            <a:pPr eaLnBrk="1" hangingPunct="1"/>
            <a:r>
              <a:rPr lang="en-US" b="1" smtClean="0"/>
              <a:t>Who Are You?</a:t>
            </a:r>
          </a:p>
          <a:p>
            <a:pPr eaLnBrk="1" hangingPunct="1"/>
            <a:r>
              <a:rPr lang="en-US" b="1" smtClean="0"/>
              <a:t>Where Will You Be in 5 Years?</a:t>
            </a:r>
          </a:p>
          <a:p>
            <a:pPr eaLnBrk="1" hangingPunct="1"/>
            <a:r>
              <a:rPr lang="en-US" b="1" smtClean="0"/>
              <a:t>How Will You Get There?</a:t>
            </a:r>
          </a:p>
          <a:p>
            <a:pPr eaLnBrk="1" hangingPunct="1"/>
            <a:r>
              <a:rPr lang="en-US" b="1" smtClean="0"/>
              <a:t>What Can You Do This Year to Meet Your Goals?</a:t>
            </a:r>
          </a:p>
          <a:p>
            <a:pPr eaLnBrk="1" hangingPunct="1"/>
            <a:r>
              <a:rPr lang="en-US" b="1" smtClean="0"/>
              <a:t> HIGH SCHOOL SENIOR GUIDE For A Successful Future!</a:t>
            </a:r>
            <a:endParaRPr lang="en-US" smtClean="0"/>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rgbClr val="7B9899"/>
                </a:solidFill>
              </a:rPr>
              <a:t>Other things to do:</a:t>
            </a:r>
          </a:p>
        </p:txBody>
      </p:sp>
      <p:sp>
        <p:nvSpPr>
          <p:cNvPr id="37891" name="Rectangle 3"/>
          <p:cNvSpPr>
            <a:spLocks noGrp="1" noChangeArrowheads="1"/>
          </p:cNvSpPr>
          <p:nvPr>
            <p:ph sz="quarter" idx="1"/>
          </p:nvPr>
        </p:nvSpPr>
        <p:spPr>
          <a:xfrm>
            <a:off x="685800" y="1981200"/>
            <a:ext cx="7848600" cy="4572000"/>
          </a:xfrm>
        </p:spPr>
        <p:txBody>
          <a:bodyPr/>
          <a:lstStyle/>
          <a:p>
            <a:pPr eaLnBrk="1" hangingPunct="1">
              <a:lnSpc>
                <a:spcPct val="90000"/>
              </a:lnSpc>
            </a:pPr>
            <a:r>
              <a:rPr lang="en-US" sz="2800" smtClean="0">
                <a:solidFill>
                  <a:schemeClr val="tx2"/>
                </a:solidFill>
              </a:rPr>
              <a:t>Update your Resume to reflect senior year.</a:t>
            </a:r>
          </a:p>
          <a:p>
            <a:pPr eaLnBrk="1" hangingPunct="1">
              <a:lnSpc>
                <a:spcPct val="90000"/>
              </a:lnSpc>
            </a:pPr>
            <a:endParaRPr lang="en-US" sz="2800" smtClean="0">
              <a:solidFill>
                <a:schemeClr val="tx2"/>
              </a:solidFill>
            </a:endParaRPr>
          </a:p>
          <a:p>
            <a:pPr eaLnBrk="1" hangingPunct="1">
              <a:lnSpc>
                <a:spcPct val="90000"/>
              </a:lnSpc>
            </a:pPr>
            <a:r>
              <a:rPr lang="en-US" sz="2800" smtClean="0">
                <a:solidFill>
                  <a:schemeClr val="tx2"/>
                </a:solidFill>
              </a:rPr>
              <a:t>Request letters of recommendation from individuals who know you.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rgbClr val="7B9899"/>
                </a:solidFill>
              </a:rPr>
              <a:t>College Essays</a:t>
            </a: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lnSpc>
                <a:spcPct val="90000"/>
              </a:lnSpc>
            </a:pPr>
            <a:r>
              <a:rPr lang="en-US" smtClean="0">
                <a:solidFill>
                  <a:srgbClr val="3399FF"/>
                </a:solidFill>
              </a:rPr>
              <a:t>Write your essay-get feedback from teachers, parents, and/or counselor</a:t>
            </a:r>
          </a:p>
          <a:p>
            <a:pPr eaLnBrk="1" hangingPunct="1">
              <a:lnSpc>
                <a:spcPct val="90000"/>
              </a:lnSpc>
            </a:pPr>
            <a:r>
              <a:rPr lang="en-US" smtClean="0">
                <a:solidFill>
                  <a:srgbClr val="3399FF"/>
                </a:solidFill>
              </a:rPr>
              <a:t>Don’t wait for the last minute to get help!</a:t>
            </a:r>
          </a:p>
          <a:p>
            <a:pPr eaLnBrk="1" hangingPunct="1">
              <a:lnSpc>
                <a:spcPct val="90000"/>
              </a:lnSpc>
            </a:pPr>
            <a:r>
              <a:rPr lang="en-US" smtClean="0">
                <a:solidFill>
                  <a:srgbClr val="3399FF"/>
                </a:solidFill>
              </a:rPr>
              <a:t>Most completed an essay in junior English class-find it and have it handy.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7B9899"/>
                </a:solidFill>
              </a:rPr>
              <a:t>College Application Procedures</a:t>
            </a:r>
          </a:p>
        </p:txBody>
      </p:sp>
      <p:sp>
        <p:nvSpPr>
          <p:cNvPr id="22531" name="Rectangle 3"/>
          <p:cNvSpPr>
            <a:spLocks noGrp="1" noChangeArrowheads="1"/>
          </p:cNvSpPr>
          <p:nvPr>
            <p:ph sz="quarter" idx="1"/>
          </p:nvPr>
        </p:nvSpPr>
        <p:spPr>
          <a:xfrm>
            <a:off x="685800" y="1676400"/>
            <a:ext cx="8305800" cy="4953000"/>
          </a:xfrm>
        </p:spPr>
        <p:txBody>
          <a:bodyPr/>
          <a:lstStyle/>
          <a:p>
            <a:pPr eaLnBrk="1" hangingPunct="1">
              <a:buFontTx/>
              <a:buNone/>
            </a:pPr>
            <a:r>
              <a:rPr lang="en-US" b="1" i="1" smtClean="0">
                <a:solidFill>
                  <a:schemeClr val="tx2"/>
                </a:solidFill>
              </a:rPr>
              <a:t>You must turn in the following paperwork to have your application processed:</a:t>
            </a:r>
          </a:p>
          <a:p>
            <a:pPr eaLnBrk="1" hangingPunct="1"/>
            <a:r>
              <a:rPr lang="en-US" smtClean="0">
                <a:solidFill>
                  <a:srgbClr val="002060"/>
                </a:solidFill>
              </a:rPr>
              <a:t>List of all college names and addresses, deadlines and type of admissions process (rolling, early, etc.). </a:t>
            </a:r>
          </a:p>
          <a:p>
            <a:pPr eaLnBrk="1" hangingPunct="1"/>
            <a:r>
              <a:rPr lang="en-US" smtClean="0">
                <a:solidFill>
                  <a:srgbClr val="002060"/>
                </a:solidFill>
              </a:rPr>
              <a:t>Make sure these colleges are notified</a:t>
            </a:r>
          </a:p>
          <a:p>
            <a:pPr eaLnBrk="1" hangingPunct="1"/>
            <a:r>
              <a:rPr lang="en-US" smtClean="0">
                <a:solidFill>
                  <a:srgbClr val="002060"/>
                </a:solidFill>
              </a:rPr>
              <a:t>A completed application for each college</a:t>
            </a:r>
          </a:p>
          <a:p>
            <a:pPr eaLnBrk="1" hangingPunct="1"/>
            <a:r>
              <a:rPr lang="en-US" smtClean="0">
                <a:solidFill>
                  <a:srgbClr val="002060"/>
                </a:solidFill>
              </a:rPr>
              <a:t>Application fee (if applicable)</a:t>
            </a:r>
          </a:p>
          <a:p>
            <a:pPr eaLnBrk="1" hangingPunct="1"/>
            <a:endParaRPr lang="en-US"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228600"/>
            <a:ext cx="6870700" cy="914400"/>
          </a:xfrm>
        </p:spPr>
        <p:txBody>
          <a:bodyPr/>
          <a:lstStyle/>
          <a:p>
            <a:pPr eaLnBrk="1" hangingPunct="1"/>
            <a:r>
              <a:rPr lang="en-US" smtClean="0">
                <a:solidFill>
                  <a:srgbClr val="7B9899"/>
                </a:solidFill>
              </a:rPr>
              <a:t>Recommendations</a:t>
            </a:r>
          </a:p>
        </p:txBody>
      </p:sp>
      <p:sp>
        <p:nvSpPr>
          <p:cNvPr id="40963" name="Content Placeholder 2"/>
          <p:cNvSpPr>
            <a:spLocks noGrp="1"/>
          </p:cNvSpPr>
          <p:nvPr>
            <p:ph sz="quarter" idx="1"/>
          </p:nvPr>
        </p:nvSpPr>
        <p:spPr>
          <a:xfrm>
            <a:off x="609600" y="1295400"/>
            <a:ext cx="8305800" cy="5257800"/>
          </a:xfrm>
        </p:spPr>
        <p:txBody>
          <a:bodyPr/>
          <a:lstStyle/>
          <a:p>
            <a:pPr eaLnBrk="1" hangingPunct="1"/>
            <a:r>
              <a:rPr lang="en-US" smtClean="0"/>
              <a:t>Ask your teachers early</a:t>
            </a:r>
          </a:p>
          <a:p>
            <a:pPr eaLnBrk="1" hangingPunct="1"/>
            <a:r>
              <a:rPr lang="en-US" smtClean="0"/>
              <a:t>Provide a stamped, addressed envelope for each school</a:t>
            </a:r>
          </a:p>
          <a:p>
            <a:pPr eaLnBrk="1" hangingPunct="1"/>
            <a:r>
              <a:rPr lang="en-US" smtClean="0"/>
              <a:t>Provide a Teacher Recommendation form if required</a:t>
            </a:r>
          </a:p>
          <a:p>
            <a:pPr eaLnBrk="1" hangingPunct="1"/>
            <a:r>
              <a:rPr lang="en-US" smtClean="0"/>
              <a:t>Insert a stamped, self-addressed postcard into each envelope so you will know when the recommendation has been received</a:t>
            </a:r>
          </a:p>
          <a:p>
            <a:pPr eaLnBrk="1" hangingPunct="1">
              <a:buFontTx/>
              <a:buNone/>
            </a:pPr>
            <a:endParaRPr lang="en-US" smtClean="0"/>
          </a:p>
          <a:p>
            <a:pPr eaLnBrk="1" hangingPunct="1">
              <a:buFontTx/>
              <a:buNone/>
            </a:pPr>
            <a:endParaRPr lang="en-US" smtClean="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381000"/>
            <a:ext cx="6934200" cy="609600"/>
          </a:xfrm>
        </p:spPr>
        <p:txBody>
          <a:bodyPr/>
          <a:lstStyle/>
          <a:p>
            <a:pPr eaLnBrk="1" hangingPunct="1"/>
            <a:r>
              <a:rPr lang="en-US" smtClean="0">
                <a:solidFill>
                  <a:srgbClr val="7B9899"/>
                </a:solidFill>
              </a:rPr>
              <a:t>Mock-up of Envelope</a:t>
            </a:r>
          </a:p>
        </p:txBody>
      </p:sp>
      <p:sp>
        <p:nvSpPr>
          <p:cNvPr id="41987" name="Rectangle 5"/>
          <p:cNvSpPr>
            <a:spLocks noChangeArrowheads="1"/>
          </p:cNvSpPr>
          <p:nvPr/>
        </p:nvSpPr>
        <p:spPr bwMode="auto">
          <a:xfrm>
            <a:off x="1219200" y="2286000"/>
            <a:ext cx="6477000" cy="2743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1988" name="Text Box 6"/>
          <p:cNvSpPr txBox="1">
            <a:spLocks noChangeArrowheads="1"/>
          </p:cNvSpPr>
          <p:nvPr/>
        </p:nvSpPr>
        <p:spPr bwMode="auto">
          <a:xfrm>
            <a:off x="1371600" y="2438400"/>
            <a:ext cx="2438400" cy="823913"/>
          </a:xfrm>
          <a:prstGeom prst="rect">
            <a:avLst/>
          </a:prstGeom>
          <a:noFill/>
          <a:ln w="9525">
            <a:noFill/>
            <a:miter lim="800000"/>
            <a:headEnd/>
            <a:tailEnd/>
          </a:ln>
        </p:spPr>
        <p:txBody>
          <a:bodyPr>
            <a:spAutoFit/>
          </a:bodyPr>
          <a:lstStyle/>
          <a:p>
            <a:pPr>
              <a:spcBef>
                <a:spcPct val="50000"/>
              </a:spcBef>
            </a:pPr>
            <a:r>
              <a:rPr lang="en-US" sz="1200"/>
              <a:t>Red Bank Regional H.S.</a:t>
            </a:r>
          </a:p>
          <a:p>
            <a:pPr>
              <a:spcBef>
                <a:spcPct val="50000"/>
              </a:spcBef>
            </a:pPr>
            <a:r>
              <a:rPr lang="en-US" sz="1200"/>
              <a:t>101 Ridge Road</a:t>
            </a:r>
          </a:p>
          <a:p>
            <a:pPr>
              <a:spcBef>
                <a:spcPct val="50000"/>
              </a:spcBef>
            </a:pPr>
            <a:r>
              <a:rPr lang="en-US" sz="1200"/>
              <a:t>Little Silver, NJ  07739</a:t>
            </a:r>
          </a:p>
        </p:txBody>
      </p:sp>
      <p:sp>
        <p:nvSpPr>
          <p:cNvPr id="41989" name="Text Box 7"/>
          <p:cNvSpPr txBox="1">
            <a:spLocks noChangeArrowheads="1"/>
          </p:cNvSpPr>
          <p:nvPr/>
        </p:nvSpPr>
        <p:spPr bwMode="auto">
          <a:xfrm>
            <a:off x="2971800" y="3581400"/>
            <a:ext cx="3733800" cy="823913"/>
          </a:xfrm>
          <a:prstGeom prst="rect">
            <a:avLst/>
          </a:prstGeom>
          <a:noFill/>
          <a:ln w="9525">
            <a:noFill/>
            <a:miter lim="800000"/>
            <a:headEnd/>
            <a:tailEnd/>
          </a:ln>
        </p:spPr>
        <p:txBody>
          <a:bodyPr>
            <a:spAutoFit/>
          </a:bodyPr>
          <a:lstStyle/>
          <a:p>
            <a:pPr>
              <a:spcBef>
                <a:spcPct val="50000"/>
              </a:spcBef>
            </a:pPr>
            <a:r>
              <a:rPr lang="en-US" sz="1200"/>
              <a:t>Office of Admissions</a:t>
            </a:r>
          </a:p>
          <a:p>
            <a:pPr>
              <a:spcBef>
                <a:spcPct val="50000"/>
              </a:spcBef>
            </a:pPr>
            <a:r>
              <a:rPr lang="en-US" sz="1200"/>
              <a:t>University/College Name</a:t>
            </a:r>
          </a:p>
          <a:p>
            <a:pPr>
              <a:spcBef>
                <a:spcPct val="50000"/>
              </a:spcBef>
            </a:pPr>
            <a:r>
              <a:rPr lang="en-US" sz="1200"/>
              <a:t>University College Address and Zip</a:t>
            </a:r>
          </a:p>
        </p:txBody>
      </p:sp>
      <p:sp>
        <p:nvSpPr>
          <p:cNvPr id="41990" name="Rectangle 10"/>
          <p:cNvSpPr>
            <a:spLocks noChangeArrowheads="1"/>
          </p:cNvSpPr>
          <p:nvPr/>
        </p:nvSpPr>
        <p:spPr bwMode="auto">
          <a:xfrm>
            <a:off x="6858000" y="2438400"/>
            <a:ext cx="685800" cy="762000"/>
          </a:xfrm>
          <a:prstGeom prst="rect">
            <a:avLst/>
          </a:prstGeom>
          <a:solidFill>
            <a:schemeClr val="accent1"/>
          </a:solidFill>
          <a:ln w="9525">
            <a:solidFill>
              <a:schemeClr val="tx1"/>
            </a:solidFill>
            <a:miter lim="800000"/>
            <a:headEnd/>
            <a:tailEnd/>
          </a:ln>
        </p:spPr>
        <p:txBody>
          <a:bodyPr wrap="none" anchor="ctr"/>
          <a:lstStyle/>
          <a:p>
            <a:pPr algn="ctr"/>
            <a:r>
              <a:rPr lang="en-US"/>
              <a:t>STAMP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01625" y="0"/>
            <a:ext cx="8534400" cy="1143000"/>
          </a:xfrm>
        </p:spPr>
        <p:txBody>
          <a:bodyPr>
            <a:normAutofit fontScale="90000"/>
          </a:bodyPr>
          <a:lstStyle/>
          <a:p>
            <a:pPr eaLnBrk="1" fontAlgn="auto" hangingPunct="1">
              <a:spcAft>
                <a:spcPts val="0"/>
              </a:spcAft>
              <a:defRPr/>
            </a:pPr>
            <a:r>
              <a:rPr lang="en-US" sz="4000" dirty="0" smtClean="0">
                <a:solidFill>
                  <a:schemeClr val="accent3">
                    <a:shade val="75000"/>
                  </a:schemeClr>
                </a:solidFill>
              </a:rPr>
              <a:t/>
            </a:r>
            <a:br>
              <a:rPr lang="en-US" sz="4000" dirty="0" smtClean="0">
                <a:solidFill>
                  <a:schemeClr val="accent3">
                    <a:shade val="75000"/>
                  </a:schemeClr>
                </a:solidFill>
              </a:rPr>
            </a:br>
            <a:r>
              <a:rPr lang="en-US" sz="3600" dirty="0" smtClean="0">
                <a:solidFill>
                  <a:schemeClr val="accent3">
                    <a:shade val="75000"/>
                  </a:schemeClr>
                </a:solidFill>
              </a:rPr>
              <a:t>Mockup of Postcard For Teacher Recommendations</a:t>
            </a:r>
          </a:p>
        </p:txBody>
      </p:sp>
      <p:sp>
        <p:nvSpPr>
          <p:cNvPr id="43011" name="Rectangle 5"/>
          <p:cNvSpPr>
            <a:spLocks noChangeArrowheads="1"/>
          </p:cNvSpPr>
          <p:nvPr/>
        </p:nvSpPr>
        <p:spPr bwMode="auto">
          <a:xfrm>
            <a:off x="762000" y="3124200"/>
            <a:ext cx="35052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2" name="Text Box 6"/>
          <p:cNvSpPr txBox="1">
            <a:spLocks noChangeArrowheads="1"/>
          </p:cNvSpPr>
          <p:nvPr/>
        </p:nvSpPr>
        <p:spPr bwMode="auto">
          <a:xfrm>
            <a:off x="838200" y="3200400"/>
            <a:ext cx="1371600" cy="473075"/>
          </a:xfrm>
          <a:prstGeom prst="rect">
            <a:avLst/>
          </a:prstGeom>
          <a:noFill/>
          <a:ln w="9525">
            <a:noFill/>
            <a:miter lim="800000"/>
            <a:headEnd/>
            <a:tailEnd/>
          </a:ln>
        </p:spPr>
        <p:txBody>
          <a:bodyPr>
            <a:spAutoFit/>
          </a:bodyPr>
          <a:lstStyle/>
          <a:p>
            <a:pPr>
              <a:spcBef>
                <a:spcPct val="50000"/>
              </a:spcBef>
            </a:pPr>
            <a:r>
              <a:rPr lang="en-US"/>
              <a:t>Your Name</a:t>
            </a:r>
          </a:p>
          <a:p>
            <a:pPr>
              <a:spcBef>
                <a:spcPct val="50000"/>
              </a:spcBef>
            </a:pPr>
            <a:r>
              <a:rPr lang="en-US"/>
              <a:t>Your Address/Zip</a:t>
            </a:r>
          </a:p>
        </p:txBody>
      </p:sp>
      <p:sp>
        <p:nvSpPr>
          <p:cNvPr id="43013" name="Text Box 7"/>
          <p:cNvSpPr txBox="1">
            <a:spLocks noChangeArrowheads="1"/>
          </p:cNvSpPr>
          <p:nvPr/>
        </p:nvSpPr>
        <p:spPr bwMode="auto">
          <a:xfrm>
            <a:off x="1524000" y="3962400"/>
            <a:ext cx="2133600" cy="708025"/>
          </a:xfrm>
          <a:prstGeom prst="rect">
            <a:avLst/>
          </a:prstGeom>
          <a:noFill/>
          <a:ln w="9525">
            <a:noFill/>
            <a:miter lim="800000"/>
            <a:headEnd/>
            <a:tailEnd/>
          </a:ln>
        </p:spPr>
        <p:txBody>
          <a:bodyPr>
            <a:spAutoFit/>
          </a:bodyPr>
          <a:lstStyle/>
          <a:p>
            <a:pPr>
              <a:spcBef>
                <a:spcPct val="50000"/>
              </a:spcBef>
            </a:pPr>
            <a:r>
              <a:rPr lang="en-US"/>
              <a:t>Your name </a:t>
            </a:r>
          </a:p>
          <a:p>
            <a:pPr>
              <a:spcBef>
                <a:spcPct val="50000"/>
              </a:spcBef>
            </a:pPr>
            <a:r>
              <a:rPr lang="en-US"/>
              <a:t>Your street</a:t>
            </a:r>
          </a:p>
          <a:p>
            <a:pPr>
              <a:spcBef>
                <a:spcPct val="50000"/>
              </a:spcBef>
            </a:pPr>
            <a:r>
              <a:rPr lang="en-US"/>
              <a:t>Your city, state   Zip</a:t>
            </a:r>
          </a:p>
        </p:txBody>
      </p:sp>
      <p:sp>
        <p:nvSpPr>
          <p:cNvPr id="43014" name="Rectangle 8"/>
          <p:cNvSpPr>
            <a:spLocks noChangeArrowheads="1"/>
          </p:cNvSpPr>
          <p:nvPr/>
        </p:nvSpPr>
        <p:spPr bwMode="auto">
          <a:xfrm>
            <a:off x="3581400" y="3276600"/>
            <a:ext cx="457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5" name="Text Box 9"/>
          <p:cNvSpPr txBox="1">
            <a:spLocks noChangeArrowheads="1"/>
          </p:cNvSpPr>
          <p:nvPr/>
        </p:nvSpPr>
        <p:spPr bwMode="auto">
          <a:xfrm>
            <a:off x="3352800" y="3429000"/>
            <a:ext cx="838200" cy="214313"/>
          </a:xfrm>
          <a:prstGeom prst="rect">
            <a:avLst/>
          </a:prstGeom>
          <a:noFill/>
          <a:ln w="9525">
            <a:noFill/>
            <a:miter lim="800000"/>
            <a:headEnd/>
            <a:tailEnd/>
          </a:ln>
        </p:spPr>
        <p:txBody>
          <a:bodyPr>
            <a:spAutoFit/>
          </a:bodyPr>
          <a:lstStyle/>
          <a:p>
            <a:pPr algn="ctr">
              <a:spcBef>
                <a:spcPct val="50000"/>
              </a:spcBef>
            </a:pPr>
            <a:r>
              <a:rPr lang="en-US" sz="800"/>
              <a:t>STAMP</a:t>
            </a:r>
          </a:p>
        </p:txBody>
      </p:sp>
      <p:sp>
        <p:nvSpPr>
          <p:cNvPr id="43016" name="Text Box 10"/>
          <p:cNvSpPr txBox="1">
            <a:spLocks noChangeArrowheads="1"/>
          </p:cNvSpPr>
          <p:nvPr/>
        </p:nvSpPr>
        <p:spPr bwMode="auto">
          <a:xfrm>
            <a:off x="1447800" y="5181600"/>
            <a:ext cx="2057400" cy="336550"/>
          </a:xfrm>
          <a:prstGeom prst="rect">
            <a:avLst/>
          </a:prstGeom>
          <a:noFill/>
          <a:ln w="9525">
            <a:noFill/>
            <a:miter lim="800000"/>
            <a:headEnd/>
            <a:tailEnd/>
          </a:ln>
        </p:spPr>
        <p:txBody>
          <a:bodyPr>
            <a:spAutoFit/>
          </a:bodyPr>
          <a:lstStyle/>
          <a:p>
            <a:pPr algn="ctr">
              <a:spcBef>
                <a:spcPct val="50000"/>
              </a:spcBef>
            </a:pPr>
            <a:r>
              <a:rPr lang="en-US" sz="1600"/>
              <a:t>FRONT</a:t>
            </a:r>
          </a:p>
        </p:txBody>
      </p:sp>
      <p:sp>
        <p:nvSpPr>
          <p:cNvPr id="43017" name="Rectangle 11"/>
          <p:cNvSpPr>
            <a:spLocks noChangeArrowheads="1"/>
          </p:cNvSpPr>
          <p:nvPr/>
        </p:nvSpPr>
        <p:spPr bwMode="auto">
          <a:xfrm>
            <a:off x="5105400" y="3124200"/>
            <a:ext cx="32004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018" name="Text Box 12"/>
          <p:cNvSpPr txBox="1">
            <a:spLocks noChangeArrowheads="1"/>
          </p:cNvSpPr>
          <p:nvPr/>
        </p:nvSpPr>
        <p:spPr bwMode="auto">
          <a:xfrm>
            <a:off x="5791200" y="5257800"/>
            <a:ext cx="1752600" cy="336550"/>
          </a:xfrm>
          <a:prstGeom prst="rect">
            <a:avLst/>
          </a:prstGeom>
          <a:noFill/>
          <a:ln w="9525">
            <a:noFill/>
            <a:miter lim="800000"/>
            <a:headEnd/>
            <a:tailEnd/>
          </a:ln>
        </p:spPr>
        <p:txBody>
          <a:bodyPr>
            <a:spAutoFit/>
          </a:bodyPr>
          <a:lstStyle/>
          <a:p>
            <a:pPr algn="ctr">
              <a:spcBef>
                <a:spcPct val="50000"/>
              </a:spcBef>
            </a:pPr>
            <a:r>
              <a:rPr lang="en-US" sz="1600"/>
              <a:t>BACK</a:t>
            </a:r>
          </a:p>
        </p:txBody>
      </p:sp>
      <p:sp>
        <p:nvSpPr>
          <p:cNvPr id="43019" name="Text Box 13"/>
          <p:cNvSpPr txBox="1">
            <a:spLocks noChangeArrowheads="1"/>
          </p:cNvSpPr>
          <p:nvPr/>
        </p:nvSpPr>
        <p:spPr bwMode="auto">
          <a:xfrm>
            <a:off x="5562600" y="3505200"/>
            <a:ext cx="2362200" cy="1006475"/>
          </a:xfrm>
          <a:prstGeom prst="rect">
            <a:avLst/>
          </a:prstGeom>
          <a:noFill/>
          <a:ln w="9525">
            <a:noFill/>
            <a:miter lim="800000"/>
            <a:headEnd/>
            <a:tailEnd/>
          </a:ln>
        </p:spPr>
        <p:txBody>
          <a:bodyPr>
            <a:spAutoFit/>
          </a:bodyPr>
          <a:lstStyle/>
          <a:p>
            <a:pPr>
              <a:spcBef>
                <a:spcPct val="50000"/>
              </a:spcBef>
            </a:pPr>
            <a:r>
              <a:rPr lang="en-US"/>
              <a:t>The following teacher’s recommendation was received on the date indicated below:</a:t>
            </a:r>
          </a:p>
          <a:p>
            <a:pPr>
              <a:spcBef>
                <a:spcPct val="50000"/>
              </a:spcBef>
            </a:pPr>
            <a:r>
              <a:rPr lang="en-US"/>
              <a:t>Teacher’s name  _______________</a:t>
            </a:r>
          </a:p>
          <a:p>
            <a:pPr>
              <a:spcBef>
                <a:spcPct val="50000"/>
              </a:spcBef>
            </a:pPr>
            <a:r>
              <a:rPr lang="en-US"/>
              <a:t>Date Rec’d  ___________</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solidFill>
                  <a:srgbClr val="7B9899"/>
                </a:solidFill>
              </a:rPr>
              <a:t>Early Decision/Early Action</a:t>
            </a:r>
          </a:p>
        </p:txBody>
      </p:sp>
      <p:sp>
        <p:nvSpPr>
          <p:cNvPr id="44035" name="Rectangle 3"/>
          <p:cNvSpPr>
            <a:spLocks noGrp="1" noChangeArrowheads="1"/>
          </p:cNvSpPr>
          <p:nvPr>
            <p:ph sz="quarter" idx="1"/>
          </p:nvPr>
        </p:nvSpPr>
        <p:spPr>
          <a:xfrm>
            <a:off x="301625" y="1527175"/>
            <a:ext cx="8504238" cy="4572000"/>
          </a:xfrm>
        </p:spPr>
        <p:txBody>
          <a:bodyPr/>
          <a:lstStyle/>
          <a:p>
            <a:pPr eaLnBrk="1" hangingPunct="1"/>
            <a:r>
              <a:rPr lang="en-US" smtClean="0"/>
              <a:t>Do you know what this means?</a:t>
            </a:r>
          </a:p>
          <a:p>
            <a:pPr eaLnBrk="1" hangingPunct="1">
              <a:buFontTx/>
              <a:buNone/>
            </a:pPr>
            <a:endParaRPr lang="en-US" smtClean="0"/>
          </a:p>
          <a:p>
            <a:pPr eaLnBrk="1" hangingPunct="1"/>
            <a:r>
              <a:rPr lang="en-US" smtClean="0"/>
              <a:t>You must still give the office two weeks to process your application for early action or early decision-see your counselor about this option!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solidFill>
                  <a:srgbClr val="7B9899"/>
                </a:solidFill>
              </a:rPr>
              <a:t>College Visits</a:t>
            </a:r>
          </a:p>
        </p:txBody>
      </p:sp>
      <p:sp>
        <p:nvSpPr>
          <p:cNvPr id="45059" name="Content Placeholder 2"/>
          <p:cNvSpPr>
            <a:spLocks noGrp="1"/>
          </p:cNvSpPr>
          <p:nvPr>
            <p:ph sz="quarter" idx="1"/>
          </p:nvPr>
        </p:nvSpPr>
        <p:spPr>
          <a:xfrm>
            <a:off x="301625" y="1527175"/>
            <a:ext cx="8504238" cy="4572000"/>
          </a:xfrm>
        </p:spPr>
        <p:txBody>
          <a:bodyPr/>
          <a:lstStyle/>
          <a:p>
            <a:pPr eaLnBrk="1" hangingPunct="1"/>
            <a:r>
              <a:rPr lang="en-US" smtClean="0"/>
              <a:t>Plan and ask questions</a:t>
            </a:r>
          </a:p>
          <a:p>
            <a:pPr eaLnBrk="1" hangingPunct="1"/>
            <a:endParaRPr lang="en-US" smtClean="0"/>
          </a:p>
          <a:p>
            <a:pPr eaLnBrk="1" hangingPunct="1"/>
            <a:r>
              <a:rPr lang="en-US" smtClean="0"/>
              <a:t>Get information on campus, grades, number who graduate versus number who drop/fail out, etc.</a:t>
            </a:r>
          </a:p>
          <a:p>
            <a:pPr eaLnBrk="1" hangingPunct="1"/>
            <a:endParaRPr lang="en-US" smtClean="0"/>
          </a:p>
          <a:p>
            <a:pPr eaLnBrk="1" hangingPunct="1"/>
            <a:r>
              <a:rPr lang="en-US" smtClean="0"/>
              <a:t>Know the requirements for that school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solidFill>
                  <a:srgbClr val="7B9899"/>
                </a:solidFill>
              </a:rPr>
              <a:t>College Essays	</a:t>
            </a:r>
          </a:p>
        </p:txBody>
      </p:sp>
      <p:sp>
        <p:nvSpPr>
          <p:cNvPr id="46083" name="Content Placeholder 2"/>
          <p:cNvSpPr>
            <a:spLocks noGrp="1"/>
          </p:cNvSpPr>
          <p:nvPr>
            <p:ph sz="quarter" idx="1"/>
          </p:nvPr>
        </p:nvSpPr>
        <p:spPr>
          <a:xfrm>
            <a:off x="301625" y="1527175"/>
            <a:ext cx="8504238" cy="4572000"/>
          </a:xfrm>
        </p:spPr>
        <p:txBody>
          <a:bodyPr/>
          <a:lstStyle/>
          <a:p>
            <a:pPr eaLnBrk="1" hangingPunct="1"/>
            <a:r>
              <a:rPr lang="en-US" smtClean="0"/>
              <a:t>Page 20 – 22 Student Guide</a:t>
            </a:r>
          </a:p>
          <a:p>
            <a:pPr eaLnBrk="1" hangingPunct="1"/>
            <a:endParaRPr lang="en-US" smtClean="0"/>
          </a:p>
          <a:p>
            <a:pPr eaLnBrk="1" hangingPunct="1"/>
            <a:r>
              <a:rPr lang="en-US" smtClean="0"/>
              <a:t>Practice, practice!</a:t>
            </a:r>
          </a:p>
          <a:p>
            <a:pPr eaLnBrk="1" hangingPunct="1"/>
            <a:endParaRPr lang="en-US" smtClean="0"/>
          </a:p>
          <a:p>
            <a:pPr eaLnBrk="1" hangingPunct="1"/>
            <a:r>
              <a:rPr lang="en-US" smtClean="0"/>
              <a:t>Class activity….what is your sample topic?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solidFill>
                  <a:srgbClr val="7B9899"/>
                </a:solidFill>
              </a:rPr>
              <a:t>Scholarships/Financial Aid</a:t>
            </a:r>
          </a:p>
        </p:txBody>
      </p:sp>
      <p:sp>
        <p:nvSpPr>
          <p:cNvPr id="20483" name="Rectangle 3"/>
          <p:cNvSpPr>
            <a:spLocks noGrp="1" noChangeArrowheads="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i="1" dirty="0" smtClean="0"/>
              <a:t>Funding Education Beyond High School: The Guide to Federal Student Aid from </a:t>
            </a:r>
            <a:r>
              <a:rPr lang="en-US" b="1" u="sng" dirty="0" smtClean="0">
                <a:hlinkClick r:id="rId3"/>
              </a:rPr>
              <a:t>www.studentaid.ed.gov</a:t>
            </a:r>
            <a:endParaRPr lang="en-US" b="1" u="sng" dirty="0" smtClean="0"/>
          </a:p>
          <a:p>
            <a:pPr marL="274320" indent="-274320" eaLnBrk="1" fontAlgn="auto" hangingPunct="1">
              <a:spcAft>
                <a:spcPts val="0"/>
              </a:spcAft>
              <a:buFont typeface="Wingdings 2"/>
              <a:buChar char=""/>
              <a:defRPr/>
            </a:pPr>
            <a:endParaRPr lang="en-US" b="1" u="sng" dirty="0" smtClean="0">
              <a:solidFill>
                <a:schemeClr val="hlink"/>
              </a:solidFill>
            </a:endParaRPr>
          </a:p>
          <a:p>
            <a:pPr marL="274320" indent="-274320" eaLnBrk="1" fontAlgn="auto" hangingPunct="1">
              <a:spcAft>
                <a:spcPts val="0"/>
              </a:spcAft>
              <a:buFont typeface="Wingdings 2"/>
              <a:buChar char=""/>
              <a:defRPr/>
            </a:pPr>
            <a:r>
              <a:rPr lang="en-US" b="1" dirty="0" smtClean="0"/>
              <a:t>Sources:</a:t>
            </a:r>
          </a:p>
          <a:p>
            <a:pPr marL="548640" lvl="1" indent="-274320" eaLnBrk="1" fontAlgn="auto" hangingPunct="1">
              <a:spcAft>
                <a:spcPts val="0"/>
              </a:spcAft>
              <a:buFont typeface="Wingdings"/>
              <a:buChar char=""/>
              <a:defRPr/>
            </a:pPr>
            <a:r>
              <a:rPr lang="en-US" b="1" dirty="0" smtClean="0"/>
              <a:t>The Department of Veterans Affairs (VA)</a:t>
            </a:r>
          </a:p>
          <a:p>
            <a:pPr marL="548640" lvl="1" indent="-274320" eaLnBrk="1" fontAlgn="auto" hangingPunct="1">
              <a:spcAft>
                <a:spcPts val="0"/>
              </a:spcAft>
              <a:buFont typeface="Wingdings"/>
              <a:buChar char=""/>
              <a:defRPr/>
            </a:pPr>
            <a:r>
              <a:rPr lang="en-US" b="1" dirty="0" smtClean="0"/>
              <a:t>Disabled American Veterans</a:t>
            </a:r>
          </a:p>
          <a:p>
            <a:pPr marL="548640" lvl="1" indent="-274320" eaLnBrk="1" fontAlgn="auto" hangingPunct="1">
              <a:spcAft>
                <a:spcPts val="0"/>
              </a:spcAft>
              <a:buFont typeface="Wingdings"/>
              <a:buChar char=""/>
              <a:defRPr/>
            </a:pPr>
            <a:r>
              <a:rPr lang="en-US" b="1" dirty="0" smtClean="0"/>
              <a:t>The United States Army</a:t>
            </a:r>
          </a:p>
          <a:p>
            <a:pPr marL="548640" lvl="1" indent="-274320" eaLnBrk="1" fontAlgn="auto" hangingPunct="1">
              <a:spcAft>
                <a:spcPts val="0"/>
              </a:spcAft>
              <a:buFont typeface="Wingdings"/>
              <a:buChar char=""/>
              <a:defRPr/>
            </a:pPr>
            <a:r>
              <a:rPr lang="en-US" b="1" dirty="0" smtClean="0"/>
              <a:t>AmeriCorps</a:t>
            </a:r>
          </a:p>
          <a:p>
            <a:pPr marL="548640" lvl="1" indent="-274320" eaLnBrk="1" fontAlgn="auto" hangingPunct="1">
              <a:spcAft>
                <a:spcPts val="0"/>
              </a:spcAft>
              <a:buFont typeface="Wingdings"/>
              <a:buChar char=""/>
              <a:defRPr/>
            </a:pPr>
            <a:r>
              <a:rPr lang="en-US" b="1" dirty="0" smtClean="0"/>
              <a:t>The Department of Health and Human Services</a:t>
            </a:r>
          </a:p>
          <a:p>
            <a:pPr marL="548640" lvl="1" indent="-274320" eaLnBrk="1" fontAlgn="auto" hangingPunct="1">
              <a:spcAft>
                <a:spcPts val="0"/>
              </a:spcAft>
              <a:buFont typeface="Wingdings"/>
              <a:buChar char=""/>
              <a:defRPr/>
            </a:pPr>
            <a:r>
              <a:rPr lang="en-US" b="1" dirty="0" smtClean="0"/>
              <a:t>The Department of Labor</a:t>
            </a:r>
          </a:p>
          <a:p>
            <a:pPr marL="548640" lvl="1" indent="-274320" eaLnBrk="1" fontAlgn="auto" hangingPunct="1">
              <a:spcAft>
                <a:spcPts val="0"/>
              </a:spcAft>
              <a:buFont typeface="Wingdings"/>
              <a:buChar char=""/>
              <a:defRPr/>
            </a:pPr>
            <a:r>
              <a:rPr lang="en-US" b="1" dirty="0" smtClean="0"/>
              <a:t>students.gov</a:t>
            </a:r>
          </a:p>
          <a:p>
            <a:pPr marL="548640" lvl="1" indent="-274320" eaLnBrk="1" fontAlgn="auto" hangingPunct="1">
              <a:spcAft>
                <a:spcPts val="0"/>
              </a:spcAft>
              <a:buFont typeface="Wingdings"/>
              <a:buChar char=""/>
              <a:defRPr/>
            </a:pPr>
            <a:r>
              <a:rPr lang="en-US" b="1" dirty="0" smtClean="0"/>
              <a:t>studentjobs.gov</a:t>
            </a:r>
          </a:p>
          <a:p>
            <a:pPr marL="274320" indent="-274320" eaLnBrk="1" fontAlgn="auto" hangingPunct="1">
              <a:spcAft>
                <a:spcPts val="0"/>
              </a:spcAft>
              <a:buFont typeface="Wingdings 2"/>
              <a:buChar char=""/>
              <a:defRPr/>
            </a:pPr>
            <a:endParaRPr lang="en-US" dirty="0" smtClean="0">
              <a:solidFill>
                <a:schemeClr val="hlin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solidFill>
                  <a:srgbClr val="7B9899"/>
                </a:solidFill>
              </a:rPr>
              <a:t>Know Your Interests and Abilities</a:t>
            </a:r>
          </a:p>
        </p:txBody>
      </p:sp>
      <p:sp>
        <p:nvSpPr>
          <p:cNvPr id="21507" name="Content Placeholder 2"/>
          <p:cNvSpPr>
            <a:spLocks noGrp="1"/>
          </p:cNvSpPr>
          <p:nvPr>
            <p:ph sz="quarter" idx="1"/>
          </p:nvPr>
        </p:nvSpPr>
        <p:spPr>
          <a:xfrm>
            <a:off x="301625" y="1527175"/>
            <a:ext cx="8504238" cy="4572000"/>
          </a:xfrm>
        </p:spPr>
        <p:txBody>
          <a:bodyPr/>
          <a:lstStyle/>
          <a:p>
            <a:pPr eaLnBrk="1" hangingPunct="1"/>
            <a:r>
              <a:rPr lang="en-US" smtClean="0"/>
              <a:t>The “Getting Ready for College” Tabloid – do the interests survey!</a:t>
            </a:r>
          </a:p>
          <a:p>
            <a:pPr eaLnBrk="1" hangingPunct="1"/>
            <a:r>
              <a:rPr lang="en-US" smtClean="0"/>
              <a:t>Check with the counselors about other sample surveys and assessments you can do to ensure you are on the right track.</a:t>
            </a:r>
          </a:p>
          <a:p>
            <a:pPr eaLnBrk="1" hangingPunct="1"/>
            <a:r>
              <a:rPr lang="en-US" smtClean="0"/>
              <a:t>Check into ASVAB for aptitudes!</a:t>
            </a:r>
          </a:p>
          <a:p>
            <a:pPr eaLnBrk="1" hangingPunct="1"/>
            <a:r>
              <a:rPr lang="en-US" smtClean="0"/>
              <a:t>KNOW YOURSELF!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n-US" smtClean="0"/>
              <a:t>TYPES OF FINANCIAL AID</a:t>
            </a:r>
          </a:p>
        </p:txBody>
      </p:sp>
      <p:graphicFrame>
        <p:nvGraphicFramePr>
          <p:cNvPr id="2050" name="Object 2"/>
          <p:cNvGraphicFramePr>
            <a:graphicFrameLocks noChangeAspect="1"/>
          </p:cNvGraphicFramePr>
          <p:nvPr/>
        </p:nvGraphicFramePr>
        <p:xfrm>
          <a:off x="1066800" y="1676400"/>
          <a:ext cx="7315200" cy="4343400"/>
        </p:xfrm>
        <a:graphic>
          <a:graphicData uri="http://schemas.openxmlformats.org/presentationml/2006/ole">
            <p:oleObj spid="_x0000_s2050" name="Document" r:id="rId3" imgW="5705280" imgH="3524040" progId="WP14Doc">
              <p:link updateAutomatic="1"/>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pPr eaLnBrk="1" hangingPunct="1"/>
            <a:r>
              <a:rPr lang="en-US" sz="3600" b="1" u="sng" smtClean="0">
                <a:solidFill>
                  <a:srgbClr val="7B9899"/>
                </a:solidFill>
              </a:rPr>
              <a:t>Types of Applications</a:t>
            </a:r>
          </a:p>
        </p:txBody>
      </p:sp>
      <p:sp>
        <p:nvSpPr>
          <p:cNvPr id="48131" name="Content Placeholder 3"/>
          <p:cNvSpPr>
            <a:spLocks noGrp="1"/>
          </p:cNvSpPr>
          <p:nvPr>
            <p:ph sz="quarter" idx="1"/>
          </p:nvPr>
        </p:nvSpPr>
        <p:spPr>
          <a:xfrm>
            <a:off x="301625" y="1527175"/>
            <a:ext cx="8504238" cy="4572000"/>
          </a:xfrm>
        </p:spPr>
        <p:txBody>
          <a:bodyPr/>
          <a:lstStyle/>
          <a:p>
            <a:pPr eaLnBrk="1" hangingPunct="1"/>
            <a:r>
              <a:rPr lang="en-US" smtClean="0"/>
              <a:t> </a:t>
            </a:r>
            <a:r>
              <a:rPr lang="en-US" sz="2900" smtClean="0"/>
              <a:t>FAFSA (Federal)</a:t>
            </a:r>
          </a:p>
          <a:p>
            <a:pPr eaLnBrk="1" hangingPunct="1"/>
            <a:r>
              <a:rPr lang="en-US" smtClean="0"/>
              <a:t> </a:t>
            </a:r>
            <a:r>
              <a:rPr lang="en-US" sz="2900" smtClean="0"/>
              <a:t>State </a:t>
            </a:r>
          </a:p>
          <a:p>
            <a:pPr eaLnBrk="1" hangingPunct="1"/>
            <a:r>
              <a:rPr lang="en-US" smtClean="0"/>
              <a:t> </a:t>
            </a:r>
            <a:r>
              <a:rPr lang="en-US" sz="2900" smtClean="0"/>
              <a:t>Institutional Applications</a:t>
            </a:r>
          </a:p>
          <a:p>
            <a:pPr eaLnBrk="1" hangingPunct="1"/>
            <a:r>
              <a:rPr lang="en-US" smtClean="0"/>
              <a:t> </a:t>
            </a:r>
            <a:r>
              <a:rPr lang="en-US" sz="2900" smtClean="0"/>
              <a:t>Private Applications</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eaLnBrk="1" hangingPunct="1"/>
            <a:r>
              <a:rPr lang="en-US" smtClean="0"/>
              <a:t>FALSA</a:t>
            </a:r>
          </a:p>
        </p:txBody>
      </p:sp>
      <p:graphicFrame>
        <p:nvGraphicFramePr>
          <p:cNvPr id="3074" name="Object 2"/>
          <p:cNvGraphicFramePr>
            <a:graphicFrameLocks noChangeAspect="1"/>
          </p:cNvGraphicFramePr>
          <p:nvPr/>
        </p:nvGraphicFramePr>
        <p:xfrm>
          <a:off x="838200" y="1066800"/>
          <a:ext cx="7010400" cy="5257800"/>
        </p:xfrm>
        <a:graphic>
          <a:graphicData uri="http://schemas.openxmlformats.org/presentationml/2006/ole">
            <p:oleObj spid="_x0000_s3074" name="Document" r:id="rId3" imgW="5705280" imgH="6924600" progId="WP14Doc">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FALSA</a:t>
            </a:r>
          </a:p>
        </p:txBody>
      </p:sp>
      <p:graphicFrame>
        <p:nvGraphicFramePr>
          <p:cNvPr id="4098" name="Object 4"/>
          <p:cNvGraphicFramePr>
            <a:graphicFrameLocks noChangeAspect="1"/>
          </p:cNvGraphicFramePr>
          <p:nvPr/>
        </p:nvGraphicFramePr>
        <p:xfrm>
          <a:off x="1143000" y="1300163"/>
          <a:ext cx="7478713" cy="4643437"/>
        </p:xfrm>
        <a:graphic>
          <a:graphicData uri="http://schemas.openxmlformats.org/presentationml/2006/ole">
            <p:oleObj spid="_x0000_s4098" name="Document" r:id="rId4" imgW="5705280" imgH="3543120" progId="WP14Doc">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solidFill>
                  <a:schemeClr val="accent3">
                    <a:shade val="75000"/>
                  </a:schemeClr>
                </a:solidFill>
              </a:rPr>
              <a:t>FAFSA</a:t>
            </a:r>
            <a:br>
              <a:rPr lang="en-US" b="1" dirty="0" smtClean="0">
                <a:solidFill>
                  <a:schemeClr val="accent3">
                    <a:shade val="75000"/>
                  </a:schemeClr>
                </a:solidFill>
              </a:rPr>
            </a:br>
            <a:r>
              <a:rPr lang="en-US" sz="2700" b="1" i="1" u="sng" dirty="0" smtClean="0">
                <a:solidFill>
                  <a:schemeClr val="accent1"/>
                </a:solidFill>
                <a:latin typeface="AR BERKLEY" pitchFamily="2" charset="0"/>
              </a:rPr>
              <a:t>on the Web</a:t>
            </a:r>
            <a:endParaRPr lang="en-US" sz="2700" dirty="0">
              <a:solidFill>
                <a:schemeClr val="accent1"/>
              </a:solidFill>
              <a:latin typeface="AR BERKLEY" pitchFamily="2" charset="0"/>
            </a:endParaRPr>
          </a:p>
        </p:txBody>
      </p:sp>
      <p:graphicFrame>
        <p:nvGraphicFramePr>
          <p:cNvPr id="5122" name="Object 2"/>
          <p:cNvGraphicFramePr>
            <a:graphicFrameLocks noChangeAspect="1"/>
          </p:cNvGraphicFramePr>
          <p:nvPr/>
        </p:nvGraphicFramePr>
        <p:xfrm>
          <a:off x="1143000" y="1295400"/>
          <a:ext cx="7239000" cy="5038725"/>
        </p:xfrm>
        <a:graphic>
          <a:graphicData uri="http://schemas.openxmlformats.org/presentationml/2006/ole">
            <p:oleObj spid="_x0000_s5122" name="Document" r:id="rId3" imgW="5705280" imgH="3971880" progId="WP14Doc">
              <p:link updateAutomatic="1"/>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pPr eaLnBrk="1" hangingPunct="1"/>
            <a:r>
              <a:rPr lang="en-US" b="1" smtClean="0">
                <a:solidFill>
                  <a:srgbClr val="7B9899"/>
                </a:solidFill>
              </a:rPr>
              <a:t>FAFSA  </a:t>
            </a:r>
            <a:r>
              <a:rPr lang="en-US" sz="3600" b="1" i="1" u="sng" smtClean="0">
                <a:solidFill>
                  <a:schemeClr val="accent1"/>
                </a:solidFill>
                <a:latin typeface="AR BERKLEY" pitchFamily="2" charset="0"/>
              </a:rPr>
              <a:t>on the Web</a:t>
            </a:r>
            <a:endParaRPr lang="en-US" smtClean="0">
              <a:solidFill>
                <a:srgbClr val="7B9899"/>
              </a:solidFill>
            </a:endParaRPr>
          </a:p>
        </p:txBody>
      </p:sp>
      <p:sp>
        <p:nvSpPr>
          <p:cNvPr id="4" name="Content Placeholder 3"/>
          <p:cNvSpPr>
            <a:spLocks noGrp="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Char char=""/>
              <a:defRPr/>
            </a:pPr>
            <a:r>
              <a:rPr lang="en-US" dirty="0" smtClean="0"/>
              <a:t>Paper FAFSA will receive their student aid report (called a SAR) approximately 3 to 4 weeks after their filing date.</a:t>
            </a:r>
          </a:p>
          <a:p>
            <a:pPr marL="274320" indent="-274320" eaLnBrk="1" fontAlgn="auto" hangingPunct="1">
              <a:spcAft>
                <a:spcPts val="0"/>
              </a:spcAft>
              <a:buFont typeface="Wingdings 2"/>
              <a:buChar char=""/>
              <a:defRPr/>
            </a:pPr>
            <a:r>
              <a:rPr lang="en-US" dirty="0" smtClean="0"/>
              <a:t>FAFSA on the Web, will get those results in 1 to 2 weeks.</a:t>
            </a:r>
          </a:p>
          <a:p>
            <a:pPr marL="274320" indent="-274320" eaLnBrk="1" fontAlgn="auto" hangingPunct="1">
              <a:spcAft>
                <a:spcPts val="0"/>
              </a:spcAft>
              <a:buFont typeface="Wingdings 2"/>
              <a:buChar char=""/>
              <a:defRPr/>
            </a:pPr>
            <a:r>
              <a:rPr lang="en-US" dirty="0" smtClean="0"/>
              <a:t>Less chance of making mistakes</a:t>
            </a:r>
          </a:p>
          <a:p>
            <a:pPr marL="274320" indent="-274320" eaLnBrk="1" fontAlgn="auto" hangingPunct="1">
              <a:spcAft>
                <a:spcPts val="0"/>
              </a:spcAft>
              <a:buFont typeface="Wingdings 2"/>
              <a:buChar char=""/>
              <a:defRPr/>
            </a:pPr>
            <a:r>
              <a:rPr lang="en-US" altLang="ja-JP" dirty="0" smtClean="0"/>
              <a:t>In place of a written signature users can input a PIN number which they can obtain from www.pin.ed.gov for use as an electronic signature.</a:t>
            </a:r>
            <a:endParaRPr lang="ja-JP" altLang="en-US" smtClean="0"/>
          </a:p>
          <a:p>
            <a:pPr marL="274320" indent="-274320" eaLnBrk="1" fontAlgn="auto" hangingPunct="1">
              <a:spcAft>
                <a:spcPts val="0"/>
              </a:spcAft>
              <a:buFont typeface="Wingdings 2"/>
              <a:buChar char=""/>
              <a:defRPr/>
            </a:pPr>
            <a:endParaRPr lang="ja-JP" altLang="en-US" smtClean="0"/>
          </a:p>
          <a:p>
            <a:pPr marL="274320" indent="-274320" eaLnBrk="1" fontAlgn="auto" hangingPunct="1">
              <a:spcAft>
                <a:spcPts val="0"/>
              </a:spcAft>
              <a:buFont typeface="Wingdings 2"/>
              <a:buChar char=""/>
              <a:defRPr/>
            </a:pPr>
            <a:r>
              <a:rPr lang="en-US" altLang="ja-JP" dirty="0" err="1" smtClean="0"/>
              <a:t>Fafsa</a:t>
            </a:r>
            <a:r>
              <a:rPr lang="en-US" altLang="ja-JP" dirty="0" smtClean="0"/>
              <a:t> on the Web is also screen reader friendly with explicit instructions for individuals using screen reader software.</a:t>
            </a:r>
            <a:endParaRPr lang="ja-JP" altLang="en-US" smtClean="0"/>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solidFill>
                  <a:srgbClr val="7B9899"/>
                </a:solidFill>
              </a:rPr>
              <a:t>Basic Equation of Need</a:t>
            </a:r>
          </a:p>
        </p:txBody>
      </p:sp>
      <p:sp>
        <p:nvSpPr>
          <p:cNvPr id="50179"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smtClean="0"/>
              <a:t>		</a:t>
            </a:r>
            <a:r>
              <a:rPr lang="en-US" sz="3200" b="1" smtClean="0"/>
              <a:t>Cost of Attendance</a:t>
            </a:r>
          </a:p>
          <a:p>
            <a:pPr lvl="3" eaLnBrk="1" hangingPunct="1">
              <a:buFontTx/>
              <a:buChar char="-"/>
            </a:pPr>
            <a:r>
              <a:rPr lang="en-US" smtClean="0"/>
              <a:t>Expected Family Contribution</a:t>
            </a:r>
          </a:p>
          <a:p>
            <a:pPr lvl="3" eaLnBrk="1" hangingPunct="1">
              <a:buFont typeface="Wingdings" pitchFamily="2" charset="2"/>
              <a:buNone/>
            </a:pPr>
            <a:r>
              <a:rPr lang="en-US" smtClean="0"/>
              <a:t>________________________</a:t>
            </a:r>
          </a:p>
          <a:p>
            <a:pPr eaLnBrk="1" hangingPunct="1">
              <a:buFont typeface="Wingdings 2" pitchFamily="18" charset="2"/>
              <a:buNone/>
            </a:pPr>
            <a:r>
              <a:rPr lang="en-US" sz="2800" b="1" smtClean="0">
                <a:latin typeface="Arial" charset="0"/>
              </a:rPr>
              <a:t>		Student’s Financial Need</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solidFill>
                  <a:srgbClr val="7B9899"/>
                </a:solidFill>
              </a:rPr>
              <a:t>Cost of Attendance</a:t>
            </a:r>
          </a:p>
        </p:txBody>
      </p:sp>
      <p:sp>
        <p:nvSpPr>
          <p:cNvPr id="51203" name="Content Placeholder 2"/>
          <p:cNvSpPr>
            <a:spLocks noGrp="1"/>
          </p:cNvSpPr>
          <p:nvPr>
            <p:ph sz="quarter" idx="1"/>
          </p:nvPr>
        </p:nvSpPr>
        <p:spPr>
          <a:xfrm>
            <a:off x="301625" y="1527175"/>
            <a:ext cx="8504238" cy="4572000"/>
          </a:xfrm>
        </p:spPr>
        <p:txBody>
          <a:bodyPr/>
          <a:lstStyle/>
          <a:p>
            <a:pPr eaLnBrk="1" hangingPunct="1"/>
            <a:r>
              <a:rPr lang="en-US" smtClean="0"/>
              <a:t>Tuition &amp; fees</a:t>
            </a:r>
          </a:p>
          <a:p>
            <a:pPr eaLnBrk="1" hangingPunct="1"/>
            <a:r>
              <a:rPr lang="en-US" smtClean="0"/>
              <a:t>Room &amp; board</a:t>
            </a:r>
          </a:p>
          <a:p>
            <a:pPr eaLnBrk="1" hangingPunct="1"/>
            <a:r>
              <a:rPr lang="en-US" smtClean="0"/>
              <a:t>Books &amp; supplies</a:t>
            </a:r>
          </a:p>
          <a:p>
            <a:pPr eaLnBrk="1" hangingPunct="1"/>
            <a:r>
              <a:rPr lang="en-US" smtClean="0"/>
              <a:t>Transportation</a:t>
            </a:r>
          </a:p>
          <a:p>
            <a:pPr eaLnBrk="1" hangingPunct="1"/>
            <a:r>
              <a:rPr lang="en-US" smtClean="0"/>
              <a:t>Miscellaneous personal expenses</a:t>
            </a:r>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solidFill>
                  <a:srgbClr val="7B9899"/>
                </a:solidFill>
              </a:rPr>
              <a:t>Help Determine Specific Costs</a:t>
            </a:r>
          </a:p>
        </p:txBody>
      </p:sp>
      <p:sp>
        <p:nvSpPr>
          <p:cNvPr id="52227" name="Content Placeholder 2"/>
          <p:cNvSpPr>
            <a:spLocks noGrp="1"/>
          </p:cNvSpPr>
          <p:nvPr>
            <p:ph sz="quarter" idx="1"/>
          </p:nvPr>
        </p:nvSpPr>
        <p:spPr>
          <a:xfrm>
            <a:off x="301625" y="1527175"/>
            <a:ext cx="8504238" cy="4572000"/>
          </a:xfrm>
        </p:spPr>
        <p:txBody>
          <a:bodyPr/>
          <a:lstStyle/>
          <a:p>
            <a:pPr eaLnBrk="1" hangingPunct="1"/>
            <a:r>
              <a:rPr lang="en-US" smtClean="0"/>
              <a:t>Research cost of attendance at preferred schools</a:t>
            </a:r>
          </a:p>
          <a:p>
            <a:pPr eaLnBrk="1" hangingPunct="1"/>
            <a:r>
              <a:rPr lang="en-US" smtClean="0"/>
              <a:t>Research to determine amount needed for:</a:t>
            </a:r>
          </a:p>
          <a:p>
            <a:pPr lvl="1" eaLnBrk="1" hangingPunct="1"/>
            <a:r>
              <a:rPr lang="en-US" smtClean="0"/>
              <a:t>Special needs at college</a:t>
            </a:r>
          </a:p>
          <a:p>
            <a:pPr lvl="1" eaLnBrk="1" hangingPunct="1"/>
            <a:r>
              <a:rPr lang="en-US" smtClean="0"/>
              <a:t>Transportation</a:t>
            </a:r>
          </a:p>
          <a:p>
            <a:pPr lvl="1" eaLnBrk="1" hangingPunct="1"/>
            <a:r>
              <a:rPr lang="en-US" smtClean="0"/>
              <a:t>Medical bills </a:t>
            </a:r>
          </a:p>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solidFill>
                  <a:srgbClr val="7B9899"/>
                </a:solidFill>
              </a:rPr>
              <a:t>Expected Family Contribution</a:t>
            </a:r>
          </a:p>
        </p:txBody>
      </p:sp>
      <p:sp>
        <p:nvSpPr>
          <p:cNvPr id="53251" name="Content Placeholder 2"/>
          <p:cNvSpPr>
            <a:spLocks noGrp="1"/>
          </p:cNvSpPr>
          <p:nvPr>
            <p:ph sz="quarter" idx="1"/>
          </p:nvPr>
        </p:nvSpPr>
        <p:spPr>
          <a:xfrm>
            <a:off x="301625" y="1527175"/>
            <a:ext cx="8504238" cy="4572000"/>
          </a:xfrm>
        </p:spPr>
        <p:txBody>
          <a:bodyPr/>
          <a:lstStyle/>
          <a:p>
            <a:pPr eaLnBrk="1" hangingPunct="1"/>
            <a:r>
              <a:rPr lang="en-US" smtClean="0"/>
              <a:t>Measure of family’s financial status</a:t>
            </a:r>
          </a:p>
          <a:p>
            <a:pPr eaLnBrk="1" hangingPunct="1"/>
            <a:r>
              <a:rPr lang="en-US" smtClean="0"/>
              <a:t>Calculated at the federal level using family income and asset data on FAFSA</a:t>
            </a:r>
          </a:p>
          <a:p>
            <a:pPr eaLnBrk="1" hangingPunct="1"/>
            <a:r>
              <a:rPr lang="en-US" smtClean="0"/>
              <a:t>Used to determine student’s overall financial aid need</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0" y="4419600"/>
            <a:ext cx="6032500" cy="1003300"/>
          </a:xfrm>
        </p:spPr>
        <p:txBody>
          <a:bodyPr>
            <a:normAutofit/>
          </a:bodyPr>
          <a:lstStyle/>
          <a:p>
            <a:pPr eaLnBrk="1" fontAlgn="auto" hangingPunct="1">
              <a:spcAft>
                <a:spcPts val="0"/>
              </a:spcAft>
              <a:buFont typeface="Wingdings 2"/>
              <a:buNone/>
              <a:defRPr/>
            </a:pPr>
            <a:r>
              <a:rPr lang="en-US" dirty="0" smtClean="0"/>
              <a:t>Class of 2011</a:t>
            </a:r>
          </a:p>
        </p:txBody>
      </p:sp>
      <p:sp>
        <p:nvSpPr>
          <p:cNvPr id="2050" name="Rectangle 2"/>
          <p:cNvSpPr>
            <a:spLocks noGrp="1" noChangeArrowheads="1"/>
          </p:cNvSpPr>
          <p:nvPr>
            <p:ph type="ctrTitle"/>
          </p:nvPr>
        </p:nvSpPr>
        <p:spPr>
          <a:xfrm>
            <a:off x="1447800" y="2667000"/>
            <a:ext cx="6400800" cy="2273300"/>
          </a:xfrm>
        </p:spPr>
        <p:txBody>
          <a:bodyPr/>
          <a:lstStyle/>
          <a:p>
            <a:pPr eaLnBrk="1" hangingPunct="1"/>
            <a:r>
              <a:rPr lang="en-US" smtClean="0"/>
              <a:t>High School Senior College Application Guide</a:t>
            </a:r>
            <a:br>
              <a:rPr lang="en-US" smtClean="0"/>
            </a:b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051">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05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solidFill>
                  <a:srgbClr val="7B9899"/>
                </a:solidFill>
              </a:rPr>
              <a:t>What is Professional Judgment?</a:t>
            </a:r>
          </a:p>
        </p:txBody>
      </p:sp>
      <p:sp>
        <p:nvSpPr>
          <p:cNvPr id="54275" name="Content Placeholder 2"/>
          <p:cNvSpPr>
            <a:spLocks noGrp="1"/>
          </p:cNvSpPr>
          <p:nvPr>
            <p:ph sz="quarter" idx="1"/>
          </p:nvPr>
        </p:nvSpPr>
        <p:spPr>
          <a:xfrm>
            <a:off x="301625" y="1527175"/>
            <a:ext cx="8504238" cy="4572000"/>
          </a:xfrm>
        </p:spPr>
        <p:txBody>
          <a:bodyPr/>
          <a:lstStyle/>
          <a:p>
            <a:pPr eaLnBrk="1" hangingPunct="1"/>
            <a:r>
              <a:rPr lang="en-US" sz="2500" smtClean="0"/>
              <a:t>Adjustments may be made only on a </a:t>
            </a:r>
            <a:r>
              <a:rPr lang="en-US" sz="2500" b="1" i="1" smtClean="0">
                <a:solidFill>
                  <a:schemeClr val="tx2"/>
                </a:solidFill>
              </a:rPr>
              <a:t>case-by-case basis</a:t>
            </a:r>
            <a:r>
              <a:rPr lang="en-US" sz="2500" smtClean="0"/>
              <a:t> </a:t>
            </a:r>
          </a:p>
          <a:p>
            <a:pPr eaLnBrk="1" hangingPunct="1"/>
            <a:r>
              <a:rPr lang="en-US" sz="2500" smtClean="0"/>
              <a:t>Decisions are made at the discretion of the financial aid office</a:t>
            </a:r>
          </a:p>
          <a:p>
            <a:pPr lvl="1" eaLnBrk="1" hangingPunct="1"/>
            <a:r>
              <a:rPr lang="en-US" sz="2100" smtClean="0"/>
              <a:t>Change may not affect eligibility for      financial aid</a:t>
            </a:r>
          </a:p>
          <a:p>
            <a:pPr eaLnBrk="1" hangingPunct="1"/>
            <a:r>
              <a:rPr lang="en-US" sz="2500" smtClean="0"/>
              <a:t>Changes are allowed in the following areas:</a:t>
            </a:r>
          </a:p>
          <a:p>
            <a:pPr lvl="1" eaLnBrk="1" hangingPunct="1"/>
            <a:r>
              <a:rPr lang="en-US" sz="2100" smtClean="0"/>
              <a:t>Student’s budget (cost of attendance)</a:t>
            </a:r>
          </a:p>
          <a:p>
            <a:pPr lvl="1" eaLnBrk="1" hangingPunct="1"/>
            <a:r>
              <a:rPr lang="en-US" sz="2100" smtClean="0"/>
              <a:t>Independent/Dependent status</a:t>
            </a:r>
          </a:p>
          <a:p>
            <a:pPr lvl="1" eaLnBrk="1" hangingPunct="1"/>
            <a:r>
              <a:rPr lang="en-US" sz="2100" smtClean="0"/>
              <a:t>Income/Asset information</a:t>
            </a: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mtClean="0">
                <a:solidFill>
                  <a:srgbClr val="7B9899"/>
                </a:solidFill>
              </a:rPr>
              <a:t>Gift Aid</a:t>
            </a:r>
          </a:p>
        </p:txBody>
      </p:sp>
      <p:sp>
        <p:nvSpPr>
          <p:cNvPr id="55299" name="Content Placeholder 2"/>
          <p:cNvSpPr>
            <a:spLocks noGrp="1"/>
          </p:cNvSpPr>
          <p:nvPr>
            <p:ph sz="quarter" idx="1"/>
          </p:nvPr>
        </p:nvSpPr>
        <p:spPr>
          <a:xfrm>
            <a:off x="301625" y="1527175"/>
            <a:ext cx="8504238" cy="4572000"/>
          </a:xfrm>
        </p:spPr>
        <p:txBody>
          <a:bodyPr/>
          <a:lstStyle/>
          <a:p>
            <a:pPr eaLnBrk="1" hangingPunct="1"/>
            <a:r>
              <a:rPr lang="en-US" sz="3600" smtClean="0"/>
              <a:t>Pell Grant </a:t>
            </a:r>
            <a:r>
              <a:rPr lang="en-US" sz="2800" i="1" smtClean="0"/>
              <a:t>(need based)</a:t>
            </a:r>
          </a:p>
          <a:p>
            <a:pPr eaLnBrk="1" hangingPunct="1"/>
            <a:r>
              <a:rPr lang="en-US" sz="3600" smtClean="0"/>
              <a:t>Possible State Grant </a:t>
            </a:r>
            <a:r>
              <a:rPr lang="en-US" sz="2800" i="1" smtClean="0"/>
              <a:t>(need &amp; merit based)</a:t>
            </a:r>
          </a:p>
          <a:p>
            <a:pPr eaLnBrk="1" hangingPunct="1"/>
            <a:r>
              <a:rPr lang="en-US" sz="3600" smtClean="0"/>
              <a:t>Fee Waiver </a:t>
            </a:r>
            <a:r>
              <a:rPr lang="en-US" sz="2800" i="1" smtClean="0"/>
              <a:t>(need based)</a:t>
            </a:r>
          </a:p>
          <a:p>
            <a:pPr eaLnBrk="1" hangingPunct="1"/>
            <a:r>
              <a:rPr lang="en-US" sz="3600" smtClean="0"/>
              <a:t>FSEOG </a:t>
            </a:r>
            <a:r>
              <a:rPr lang="en-US" sz="2800" i="1" smtClean="0"/>
              <a:t>(need based</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solidFill>
                  <a:srgbClr val="7B9899"/>
                </a:solidFill>
              </a:rPr>
              <a:t>Time is Valuable…Prioritize!</a:t>
            </a:r>
          </a:p>
        </p:txBody>
      </p:sp>
      <p:sp>
        <p:nvSpPr>
          <p:cNvPr id="3" name="Content Placeholder 2"/>
          <p:cNvSpPr>
            <a:spLocks noGrp="1"/>
          </p:cNvSpPr>
          <p:nvPr>
            <p:ph sz="quarter" idx="1"/>
          </p:nvPr>
        </p:nvSpPr>
        <p:spPr>
          <a:xfrm>
            <a:off x="301625" y="1527175"/>
            <a:ext cx="8504238" cy="4572000"/>
          </a:xfrm>
        </p:spPr>
        <p:txBody>
          <a:bodyPr>
            <a:normAutofit/>
          </a:bodyPr>
          <a:lstStyle/>
          <a:p>
            <a:pPr marL="552450" indent="-552450" eaLnBrk="1" fontAlgn="auto" hangingPunct="1">
              <a:spcAft>
                <a:spcPts val="0"/>
              </a:spcAft>
              <a:buSzTx/>
              <a:buFont typeface="Wingdings" pitchFamily="2" charset="2"/>
              <a:buAutoNum type="arabicPeriod"/>
              <a:defRPr/>
            </a:pPr>
            <a:r>
              <a:rPr lang="en-US" dirty="0" smtClean="0"/>
              <a:t>Apply to institution</a:t>
            </a:r>
          </a:p>
          <a:p>
            <a:pPr marL="552450" indent="-552450" eaLnBrk="1" fontAlgn="auto" hangingPunct="1">
              <a:spcAft>
                <a:spcPts val="0"/>
              </a:spcAft>
              <a:buSzTx/>
              <a:buFont typeface="Wingdings" pitchFamily="2" charset="2"/>
              <a:buAutoNum type="arabicPeriod"/>
              <a:defRPr/>
            </a:pPr>
            <a:r>
              <a:rPr lang="en-US" dirty="0" smtClean="0"/>
              <a:t>Apply for basic financial aid</a:t>
            </a:r>
          </a:p>
          <a:p>
            <a:pPr marL="552450" indent="-552450" eaLnBrk="1" fontAlgn="auto" hangingPunct="1">
              <a:spcAft>
                <a:spcPts val="0"/>
              </a:spcAft>
              <a:buSzTx/>
              <a:buFont typeface="Wingdings" pitchFamily="2" charset="2"/>
              <a:buAutoNum type="arabicPeriod"/>
              <a:defRPr/>
            </a:pPr>
            <a:r>
              <a:rPr lang="en-US" dirty="0" smtClean="0"/>
              <a:t>Search and apply for scholarships</a:t>
            </a:r>
          </a:p>
          <a:p>
            <a:pPr marL="933450" lvl="1" indent="-476250" eaLnBrk="1" fontAlgn="auto" hangingPunct="1">
              <a:spcAft>
                <a:spcPts val="0"/>
              </a:spcAft>
              <a:buFont typeface="Wingdings"/>
              <a:buChar char=""/>
              <a:defRPr/>
            </a:pPr>
            <a:r>
              <a:rPr lang="en-US" dirty="0" smtClean="0"/>
              <a:t>Less than 5% of total financial aid</a:t>
            </a:r>
          </a:p>
          <a:p>
            <a:pPr marL="933450" lvl="1" indent="-476250" eaLnBrk="1" fontAlgn="auto" hangingPunct="1">
              <a:spcAft>
                <a:spcPts val="0"/>
              </a:spcAft>
              <a:buFont typeface="Wingdings"/>
              <a:buChar char=""/>
              <a:defRPr/>
            </a:pPr>
            <a:r>
              <a:rPr lang="en-US" dirty="0" smtClean="0"/>
              <a:t>Students should focus first on applying for scholarships they have the best change of getting</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solidFill>
                  <a:srgbClr val="7B9899"/>
                </a:solidFill>
              </a:rPr>
              <a:t>Scholarships Sources</a:t>
            </a:r>
          </a:p>
        </p:txBody>
      </p:sp>
      <p:sp>
        <p:nvSpPr>
          <p:cNvPr id="57347" name="Content Placeholder 2"/>
          <p:cNvSpPr>
            <a:spLocks noGrp="1"/>
          </p:cNvSpPr>
          <p:nvPr>
            <p:ph sz="quarter" idx="1"/>
          </p:nvPr>
        </p:nvSpPr>
        <p:spPr>
          <a:xfrm>
            <a:off x="301625" y="1527175"/>
            <a:ext cx="8504238" cy="4572000"/>
          </a:xfrm>
        </p:spPr>
        <p:txBody>
          <a:bodyPr/>
          <a:lstStyle/>
          <a:p>
            <a:pPr eaLnBrk="1" hangingPunct="1"/>
            <a:r>
              <a:rPr lang="en-US" smtClean="0"/>
              <a:t>Parent’s/Students employers</a:t>
            </a:r>
          </a:p>
          <a:p>
            <a:pPr eaLnBrk="1" hangingPunct="1"/>
            <a:r>
              <a:rPr lang="en-US" smtClean="0"/>
              <a:t>Faith based groups</a:t>
            </a:r>
          </a:p>
          <a:p>
            <a:pPr eaLnBrk="1" hangingPunct="1"/>
            <a:r>
              <a:rPr lang="en-US" smtClean="0"/>
              <a:t>Community based groups</a:t>
            </a:r>
          </a:p>
          <a:p>
            <a:pPr eaLnBrk="1" hangingPunct="1"/>
            <a:r>
              <a:rPr lang="en-US" smtClean="0"/>
              <a:t>Medical providers</a:t>
            </a:r>
          </a:p>
          <a:p>
            <a:pPr eaLnBrk="1" hangingPunct="1"/>
            <a:r>
              <a:rPr lang="en-US" smtClean="0"/>
              <a:t>Care providers</a:t>
            </a:r>
          </a:p>
          <a:p>
            <a:pPr eaLnBrk="1" hangingPunct="1"/>
            <a:r>
              <a:rPr lang="en-US" smtClean="0"/>
              <a:t>Associations for persons with disabilities</a:t>
            </a:r>
          </a:p>
          <a:p>
            <a:pPr eaLnBrk="1" hangingPunct="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solidFill>
                  <a:srgbClr val="7B9899"/>
                </a:solidFill>
              </a:rPr>
              <a:t>Scholarships for Students with Disabilities</a:t>
            </a:r>
          </a:p>
        </p:txBody>
      </p:sp>
      <p:sp>
        <p:nvSpPr>
          <p:cNvPr id="58371" name="Content Placeholder 2"/>
          <p:cNvSpPr>
            <a:spLocks noGrp="1"/>
          </p:cNvSpPr>
          <p:nvPr>
            <p:ph sz="quarter" idx="1"/>
          </p:nvPr>
        </p:nvSpPr>
        <p:spPr>
          <a:xfrm>
            <a:off x="301625" y="1527175"/>
            <a:ext cx="8504238" cy="4572000"/>
          </a:xfrm>
        </p:spPr>
        <p:txBody>
          <a:bodyPr/>
          <a:lstStyle/>
          <a:p>
            <a:pPr eaLnBrk="1" hangingPunct="1">
              <a:lnSpc>
                <a:spcPct val="90000"/>
              </a:lnSpc>
            </a:pPr>
            <a:r>
              <a:rPr lang="en-US" smtClean="0"/>
              <a:t>They are out there….it is just a matter of finding them!</a:t>
            </a:r>
          </a:p>
          <a:p>
            <a:pPr eaLnBrk="1" hangingPunct="1">
              <a:lnSpc>
                <a:spcPct val="90000"/>
              </a:lnSpc>
            </a:pPr>
            <a:r>
              <a:rPr lang="en-US" smtClean="0"/>
              <a:t>Disabled students scholarship list</a:t>
            </a:r>
          </a:p>
          <a:p>
            <a:pPr eaLnBrk="1" hangingPunct="1">
              <a:lnSpc>
                <a:spcPct val="90000"/>
              </a:lnSpc>
            </a:pPr>
            <a:r>
              <a:rPr lang="en-US" smtClean="0"/>
              <a:t>Scholarship Search Sites</a:t>
            </a:r>
          </a:p>
          <a:p>
            <a:pPr lvl="1" eaLnBrk="1" hangingPunct="1">
              <a:lnSpc>
                <a:spcPct val="90000"/>
              </a:lnSpc>
            </a:pPr>
            <a:r>
              <a:rPr lang="en-US" smtClean="0">
                <a:hlinkClick r:id="rId3"/>
              </a:rPr>
              <a:t>www.finaid.org</a:t>
            </a:r>
            <a:r>
              <a:rPr lang="en-US" smtClean="0"/>
              <a:t> </a:t>
            </a:r>
          </a:p>
          <a:p>
            <a:pPr lvl="1" eaLnBrk="1" hangingPunct="1">
              <a:lnSpc>
                <a:spcPct val="90000"/>
              </a:lnSpc>
            </a:pPr>
            <a:r>
              <a:rPr lang="en-US" smtClean="0">
                <a:hlinkClick r:id="rId4"/>
              </a:rPr>
              <a:t>www.fastweb.com</a:t>
            </a:r>
            <a:r>
              <a:rPr lang="en-US" smtClean="0"/>
              <a:t> </a:t>
            </a:r>
          </a:p>
          <a:p>
            <a:pPr lvl="1" eaLnBrk="1" hangingPunct="1">
              <a:lnSpc>
                <a:spcPct val="90000"/>
              </a:lnSpc>
            </a:pPr>
            <a:r>
              <a:rPr lang="en-US" smtClean="0">
                <a:hlinkClick r:id="rId5"/>
              </a:rPr>
              <a:t>www.collegeboard.com</a:t>
            </a:r>
            <a:endParaRPr lang="en-US" smtClean="0"/>
          </a:p>
          <a:p>
            <a:pPr lvl="1" eaLnBrk="1" hangingPunct="1">
              <a:lnSpc>
                <a:spcPct val="90000"/>
              </a:lnSpc>
            </a:pPr>
            <a:r>
              <a:rPr lang="en-US" smtClean="0">
                <a:hlinkClick r:id="rId6"/>
              </a:rPr>
              <a:t>www.fastaid.com</a:t>
            </a:r>
            <a:endParaRPr lang="en-US" smtClean="0"/>
          </a:p>
          <a:p>
            <a:pPr lvl="1" eaLnBrk="1" hangingPunct="1">
              <a:lnSpc>
                <a:spcPct val="90000"/>
              </a:lnSpc>
            </a:pPr>
            <a:r>
              <a:rPr lang="en-US" smtClean="0">
                <a:hlinkClick r:id="rId7"/>
              </a:rPr>
              <a:t>www.collegenet.com</a:t>
            </a:r>
            <a:endParaRPr lang="en-US" smtClean="0"/>
          </a:p>
          <a:p>
            <a:pPr lvl="1" eaLnBrk="1" hangingPunct="1">
              <a:lnSpc>
                <a:spcPct val="90000"/>
              </a:lnSpc>
            </a:pPr>
            <a:r>
              <a:rPr lang="en-US" smtClean="0">
                <a:hlinkClick r:id="rId8"/>
              </a:rPr>
              <a:t>www.collegequest.com</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solidFill>
                  <a:srgbClr val="7B9899"/>
                </a:solidFill>
              </a:rPr>
              <a:t>Scholarship Searching on the Web</a:t>
            </a:r>
          </a:p>
        </p:txBody>
      </p:sp>
      <p:sp>
        <p:nvSpPr>
          <p:cNvPr id="59395" name="Content Placeholder 2"/>
          <p:cNvSpPr>
            <a:spLocks noGrp="1"/>
          </p:cNvSpPr>
          <p:nvPr>
            <p:ph sz="quarter" idx="1"/>
          </p:nvPr>
        </p:nvSpPr>
        <p:spPr>
          <a:xfrm>
            <a:off x="301625" y="1527175"/>
            <a:ext cx="8504238" cy="4572000"/>
          </a:xfrm>
        </p:spPr>
        <p:txBody>
          <a:bodyPr/>
          <a:lstStyle/>
          <a:p>
            <a:pPr eaLnBrk="1" hangingPunct="1">
              <a:lnSpc>
                <a:spcPct val="90000"/>
              </a:lnSpc>
            </a:pPr>
            <a:r>
              <a:rPr lang="en-US" smtClean="0"/>
              <a:t>Access a search engine (Google, Dogpile, Yahoo, etc.)</a:t>
            </a:r>
          </a:p>
          <a:p>
            <a:pPr lvl="1" eaLnBrk="1" hangingPunct="1">
              <a:lnSpc>
                <a:spcPct val="90000"/>
              </a:lnSpc>
            </a:pPr>
            <a:r>
              <a:rPr lang="en-US" smtClean="0"/>
              <a:t>In search box type “Scholarships, ___”</a:t>
            </a:r>
          </a:p>
          <a:p>
            <a:pPr lvl="1" eaLnBrk="1" hangingPunct="1">
              <a:lnSpc>
                <a:spcPct val="90000"/>
              </a:lnSpc>
            </a:pPr>
            <a:r>
              <a:rPr lang="en-US" smtClean="0"/>
              <a:t>Insert (one at a time) everything that describes student</a:t>
            </a:r>
          </a:p>
          <a:p>
            <a:pPr lvl="2" eaLnBrk="1" hangingPunct="1">
              <a:lnSpc>
                <a:spcPct val="90000"/>
              </a:lnSpc>
            </a:pPr>
            <a:r>
              <a:rPr lang="en-US" smtClean="0"/>
              <a:t>Type(s) of disability</a:t>
            </a:r>
          </a:p>
          <a:p>
            <a:pPr lvl="2" eaLnBrk="1" hangingPunct="1">
              <a:lnSpc>
                <a:spcPct val="90000"/>
              </a:lnSpc>
            </a:pPr>
            <a:r>
              <a:rPr lang="en-US" smtClean="0"/>
              <a:t>Heritage </a:t>
            </a:r>
          </a:p>
          <a:p>
            <a:pPr lvl="2" eaLnBrk="1" hangingPunct="1">
              <a:lnSpc>
                <a:spcPct val="90000"/>
              </a:lnSpc>
            </a:pPr>
            <a:r>
              <a:rPr lang="en-US" smtClean="0"/>
              <a:t>Hobbies</a:t>
            </a:r>
          </a:p>
          <a:p>
            <a:pPr lvl="2" eaLnBrk="1" hangingPunct="1">
              <a:lnSpc>
                <a:spcPct val="90000"/>
              </a:lnSpc>
            </a:pPr>
            <a:r>
              <a:rPr lang="en-US" smtClean="0"/>
              <a:t>Family interests</a:t>
            </a:r>
          </a:p>
          <a:p>
            <a:pPr lvl="2" eaLnBrk="1" hangingPunct="1">
              <a:lnSpc>
                <a:spcPct val="90000"/>
              </a:lnSpc>
            </a:pPr>
            <a:r>
              <a:rPr lang="en-US" smtClean="0"/>
              <a:t>Etc.</a:t>
            </a:r>
          </a:p>
          <a:p>
            <a:pPr eaLnBrk="1" hangingPunct="1"/>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solidFill>
                  <a:srgbClr val="7B9899"/>
                </a:solidFill>
              </a:rPr>
              <a:t>Apply for Scholarships</a:t>
            </a:r>
          </a:p>
        </p:txBody>
      </p:sp>
      <p:sp>
        <p:nvSpPr>
          <p:cNvPr id="60419" name="Content Placeholder 2"/>
          <p:cNvSpPr>
            <a:spLocks noGrp="1"/>
          </p:cNvSpPr>
          <p:nvPr>
            <p:ph sz="quarter" idx="1"/>
          </p:nvPr>
        </p:nvSpPr>
        <p:spPr>
          <a:xfrm>
            <a:off x="301625" y="1527175"/>
            <a:ext cx="8504238" cy="4572000"/>
          </a:xfrm>
        </p:spPr>
        <p:txBody>
          <a:bodyPr/>
          <a:lstStyle/>
          <a:p>
            <a:pPr eaLnBrk="1" hangingPunct="1"/>
            <a:r>
              <a:rPr lang="en-US" smtClean="0"/>
              <a:t>Include everything requested and:</a:t>
            </a:r>
          </a:p>
          <a:p>
            <a:pPr lvl="1" eaLnBrk="1" hangingPunct="1"/>
            <a:r>
              <a:rPr lang="en-US" smtClean="0"/>
              <a:t>Color photo of student</a:t>
            </a:r>
          </a:p>
          <a:p>
            <a:pPr lvl="1" eaLnBrk="1" hangingPunct="1"/>
            <a:r>
              <a:rPr lang="en-US" smtClean="0"/>
              <a:t>Personal statement/essay</a:t>
            </a:r>
          </a:p>
          <a:p>
            <a:pPr lvl="1" eaLnBrk="1" hangingPunct="1"/>
            <a:r>
              <a:rPr lang="en-US" smtClean="0"/>
              <a:t>Copy of transcripts with highest grades highlighted</a:t>
            </a:r>
          </a:p>
          <a:p>
            <a:pPr lvl="1" eaLnBrk="1" hangingPunct="1"/>
            <a:r>
              <a:rPr lang="en-US" smtClean="0"/>
              <a:t>Completed application</a:t>
            </a:r>
          </a:p>
          <a:p>
            <a:pPr lvl="1" eaLnBrk="1" hangingPunct="1"/>
            <a:r>
              <a:rPr lang="en-US" smtClean="0"/>
              <a:t>Letters of recommendation from teachers, counselors, medical staff, parents, caregiver</a:t>
            </a:r>
          </a:p>
          <a:p>
            <a:pPr lvl="1" eaLnBrk="1" hangingPunct="1"/>
            <a:r>
              <a:rPr lang="en-US" smtClean="0"/>
              <a:t>Table of Contents</a:t>
            </a:r>
          </a:p>
          <a:p>
            <a:pPr eaLnBrk="1" hangingPunct="1"/>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solidFill>
                  <a:srgbClr val="7B9899"/>
                </a:solidFill>
              </a:rPr>
              <a:t>Submit Scholarship Application</a:t>
            </a:r>
          </a:p>
        </p:txBody>
      </p:sp>
      <p:sp>
        <p:nvSpPr>
          <p:cNvPr id="61443" name="Content Placeholder 2"/>
          <p:cNvSpPr>
            <a:spLocks noGrp="1"/>
          </p:cNvSpPr>
          <p:nvPr>
            <p:ph sz="quarter" idx="1"/>
          </p:nvPr>
        </p:nvSpPr>
        <p:spPr>
          <a:xfrm>
            <a:off x="301625" y="1527175"/>
            <a:ext cx="8504238" cy="4572000"/>
          </a:xfrm>
        </p:spPr>
        <p:txBody>
          <a:bodyPr/>
          <a:lstStyle/>
          <a:p>
            <a:pPr eaLnBrk="1" hangingPunct="1"/>
            <a:r>
              <a:rPr lang="en-US" smtClean="0"/>
              <a:t>Include originals when possible or xerox originals only</a:t>
            </a:r>
          </a:p>
          <a:p>
            <a:pPr lvl="1" eaLnBrk="1" hangingPunct="1"/>
            <a:r>
              <a:rPr lang="en-US" smtClean="0"/>
              <a:t>Ask for multiple copies of everything</a:t>
            </a:r>
          </a:p>
          <a:p>
            <a:pPr eaLnBrk="1" hangingPunct="1"/>
            <a:r>
              <a:rPr lang="en-US" smtClean="0"/>
              <a:t>Bind all pages into colorful theme or report folder</a:t>
            </a:r>
          </a:p>
          <a:p>
            <a:pPr eaLnBrk="1" hangingPunct="1"/>
            <a:r>
              <a:rPr lang="en-US" smtClean="0"/>
              <a:t>Mail in flat envelop</a:t>
            </a:r>
          </a:p>
          <a:p>
            <a:pPr eaLnBrk="1" hangingPunct="1"/>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solidFill>
                  <a:srgbClr val="7B9899"/>
                </a:solidFill>
              </a:rPr>
              <a:t>Self Help Aid</a:t>
            </a:r>
          </a:p>
        </p:txBody>
      </p:sp>
      <p:sp>
        <p:nvSpPr>
          <p:cNvPr id="62467" name="Content Placeholder 2"/>
          <p:cNvSpPr>
            <a:spLocks noGrp="1"/>
          </p:cNvSpPr>
          <p:nvPr>
            <p:ph sz="quarter" idx="1"/>
          </p:nvPr>
        </p:nvSpPr>
        <p:spPr>
          <a:xfrm>
            <a:off x="301625" y="1527175"/>
            <a:ext cx="8504238" cy="4572000"/>
          </a:xfrm>
        </p:spPr>
        <p:txBody>
          <a:bodyPr/>
          <a:lstStyle/>
          <a:p>
            <a:pPr eaLnBrk="1" hangingPunct="1"/>
            <a:r>
              <a:rPr lang="en-US" sz="2800" smtClean="0"/>
              <a:t>Work-study </a:t>
            </a:r>
            <a:r>
              <a:rPr lang="en-US" sz="2000" i="1" smtClean="0"/>
              <a:t>(need based)</a:t>
            </a:r>
          </a:p>
          <a:p>
            <a:pPr eaLnBrk="1" hangingPunct="1"/>
            <a:r>
              <a:rPr lang="en-US" sz="2800" smtClean="0"/>
              <a:t>Perkins Loan </a:t>
            </a:r>
            <a:r>
              <a:rPr lang="en-US" sz="2000" i="1" smtClean="0"/>
              <a:t>(need based)</a:t>
            </a:r>
          </a:p>
          <a:p>
            <a:pPr eaLnBrk="1" hangingPunct="1"/>
            <a:r>
              <a:rPr lang="en-US" sz="2800" smtClean="0"/>
              <a:t>Subsidized Stafford Loan </a:t>
            </a:r>
            <a:r>
              <a:rPr lang="en-US" sz="2000" i="1" smtClean="0"/>
              <a:t>(need based)</a:t>
            </a:r>
          </a:p>
          <a:p>
            <a:pPr eaLnBrk="1" hangingPunct="1"/>
            <a:r>
              <a:rPr lang="en-US" sz="2800" smtClean="0"/>
              <a:t>Unsubsidized Stafford Loan </a:t>
            </a:r>
            <a:r>
              <a:rPr lang="en-US" sz="2000" i="1" smtClean="0"/>
              <a:t>(non-need based)</a:t>
            </a:r>
          </a:p>
          <a:p>
            <a:pPr eaLnBrk="1" hangingPunct="1"/>
            <a:r>
              <a:rPr lang="en-US" sz="2800" smtClean="0"/>
              <a:t>Plus Loan </a:t>
            </a:r>
            <a:r>
              <a:rPr lang="en-US" sz="2000" i="1" smtClean="0"/>
              <a:t>(non-need based)</a:t>
            </a:r>
            <a:endParaRPr lang="en-US" sz="2800" smtClean="0"/>
          </a:p>
          <a:p>
            <a:pPr eaLnBrk="1" hangingPunct="1"/>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solidFill>
                  <a:srgbClr val="7B9899"/>
                </a:solidFill>
              </a:rPr>
              <a:t>REMEMBER</a:t>
            </a:r>
          </a:p>
        </p:txBody>
      </p:sp>
      <p:sp>
        <p:nvSpPr>
          <p:cNvPr id="63491" name="Content Placeholder 2"/>
          <p:cNvSpPr>
            <a:spLocks noGrp="1"/>
          </p:cNvSpPr>
          <p:nvPr>
            <p:ph sz="quarter" idx="1"/>
          </p:nvPr>
        </p:nvSpPr>
        <p:spPr>
          <a:xfrm>
            <a:off x="301625" y="1527175"/>
            <a:ext cx="8504238" cy="4572000"/>
          </a:xfrm>
        </p:spPr>
        <p:txBody>
          <a:bodyPr/>
          <a:lstStyle/>
          <a:p>
            <a:pPr eaLnBrk="1" hangingPunct="1"/>
            <a:r>
              <a:rPr lang="en-US" smtClean="0"/>
              <a:t>Palau National Scholarship Board</a:t>
            </a:r>
          </a:p>
          <a:p>
            <a:pPr eaLnBrk="1" hangingPunct="1"/>
            <a:r>
              <a:rPr lang="en-US" smtClean="0"/>
              <a:t>P. O. Box 1608</a:t>
            </a:r>
          </a:p>
          <a:p>
            <a:pPr eaLnBrk="1" hangingPunct="1"/>
            <a:r>
              <a:rPr lang="en-US" smtClean="0"/>
              <a:t>Koror, Republic of Palau 96940</a:t>
            </a:r>
          </a:p>
          <a:p>
            <a:pPr eaLnBrk="1" hangingPunct="1"/>
            <a:r>
              <a:rPr lang="en-US" smtClean="0"/>
              <a:t>Phone: 680-488-3608/5424</a:t>
            </a:r>
          </a:p>
          <a:p>
            <a:pPr eaLnBrk="1" hangingPunct="1"/>
            <a:r>
              <a:rPr lang="en-US" smtClean="0"/>
              <a:t>Fax: 680-488-3602</a:t>
            </a:r>
          </a:p>
          <a:p>
            <a:pPr eaLnBrk="1" hangingPunct="1"/>
            <a:r>
              <a:rPr lang="en-US" smtClean="0"/>
              <a:t>Email: </a:t>
            </a:r>
            <a:r>
              <a:rPr lang="en-US" u="sng" smtClean="0"/>
              <a:t>pnsb@palaunet.com</a:t>
            </a:r>
          </a:p>
          <a:p>
            <a:pPr eaLnBrk="1" hangingPunct="1"/>
            <a:r>
              <a:rPr lang="en-US" smtClean="0"/>
              <a:t>Website: http://www.palaumoe.net/pnsb/</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What’s Next?</a:t>
            </a:r>
          </a:p>
        </p:txBody>
      </p:sp>
      <p:sp>
        <p:nvSpPr>
          <p:cNvPr id="23555" name="Rectangle 3"/>
          <p:cNvSpPr>
            <a:spLocks noGrp="1" noChangeArrowheads="1"/>
          </p:cNvSpPr>
          <p:nvPr>
            <p:ph sz="quarter" idx="1"/>
          </p:nvPr>
        </p:nvSpPr>
        <p:spPr>
          <a:xfrm>
            <a:off x="685800" y="1371600"/>
            <a:ext cx="7696200" cy="4495800"/>
          </a:xfrm>
        </p:spPr>
        <p:txBody>
          <a:bodyPr/>
          <a:lstStyle/>
          <a:p>
            <a:pPr eaLnBrk="1" hangingPunct="1"/>
            <a:r>
              <a:rPr lang="en-US" smtClean="0"/>
              <a:t>Review your transcript- yourself, with your counselor and with your parent(s).</a:t>
            </a:r>
            <a:endParaRPr lang="en-US" i="1" smtClean="0"/>
          </a:p>
          <a:p>
            <a:pPr algn="ctr" eaLnBrk="1" hangingPunct="1">
              <a:buFontTx/>
              <a:buNone/>
            </a:pPr>
            <a:endParaRPr lang="en-US" smtClean="0"/>
          </a:p>
          <a:p>
            <a:pPr lvl="1" eaLnBrk="1" hangingPunct="1">
              <a:buFont typeface="Wingdings" pitchFamily="2" charset="2"/>
              <a:buChar char="q"/>
            </a:pPr>
            <a:r>
              <a:rPr lang="en-US" smtClean="0"/>
              <a:t>Do I have enough credits to graduate?</a:t>
            </a:r>
          </a:p>
          <a:p>
            <a:pPr lvl="1" eaLnBrk="1" hangingPunct="1">
              <a:buFont typeface="Wingdings" pitchFamily="2" charset="2"/>
              <a:buChar char="q"/>
            </a:pPr>
            <a:r>
              <a:rPr lang="en-US" smtClean="0"/>
              <a:t>Do I have the right classes this year for a four year college?</a:t>
            </a:r>
          </a:p>
          <a:p>
            <a:pPr lvl="1" eaLnBrk="1" hangingPunct="1">
              <a:buFont typeface="Wingdings" pitchFamily="2" charset="2"/>
              <a:buChar char="q"/>
            </a:pPr>
            <a:r>
              <a:rPr lang="en-US" smtClean="0"/>
              <a:t>Do I want my class rank shared with the colleges I am applying to this fall?</a:t>
            </a:r>
          </a:p>
          <a:p>
            <a:pPr eaLnBrk="1" hangingPunct="1">
              <a:buFont typeface="Wingdings" pitchFamily="2" charset="2"/>
              <a:buChar char="q"/>
            </a:pPr>
            <a:endParaRPr lang="en-US" smtClean="0">
              <a:solidFill>
                <a:schemeClr val="tx2"/>
              </a:solidFill>
            </a:endParaRPr>
          </a:p>
          <a:p>
            <a:pPr eaLnBrk="1" hangingPunct="1">
              <a:buFont typeface="Wingdings" pitchFamily="2" charset="2"/>
              <a:buChar char="q"/>
            </a:pPr>
            <a:r>
              <a:rPr lang="en-US" smtClean="0"/>
              <a:t> Complete the form on page 6 of your Guide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p:tgtEl>
                                          <p:spTgt spid="10242"/>
                                        </p:tgtEl>
                                      </p:cBhvr>
                                    </p:animEffect>
                                    <p:animScale>
                                      <p:cBhvr>
                                        <p:cTn id="7" dur="250" autoRev="1" fill="hold"/>
                                        <p:tgtEl>
                                          <p:spTgt spid="102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solidFill>
                  <a:srgbClr val="7B9899"/>
                </a:solidFill>
              </a:rPr>
              <a:t>REMEMBER</a:t>
            </a:r>
          </a:p>
        </p:txBody>
      </p:sp>
      <p:sp>
        <p:nvSpPr>
          <p:cNvPr id="64515" name="Content Placeholder 2"/>
          <p:cNvSpPr>
            <a:spLocks noGrp="1"/>
          </p:cNvSpPr>
          <p:nvPr>
            <p:ph sz="quarter" idx="1"/>
          </p:nvPr>
        </p:nvSpPr>
        <p:spPr>
          <a:xfrm>
            <a:off x="301625" y="1527175"/>
            <a:ext cx="8504238" cy="4572000"/>
          </a:xfrm>
        </p:spPr>
        <p:txBody>
          <a:bodyPr/>
          <a:lstStyle/>
          <a:p>
            <a:pPr eaLnBrk="1" hangingPunct="1"/>
            <a:r>
              <a:rPr lang="en-US" smtClean="0"/>
              <a:t>Palau Community College</a:t>
            </a:r>
          </a:p>
          <a:p>
            <a:pPr eaLnBrk="1" hangingPunct="1"/>
            <a:r>
              <a:rPr lang="en-US" smtClean="0"/>
              <a:t>Student Services and Admissions</a:t>
            </a:r>
            <a:br>
              <a:rPr lang="en-US" smtClean="0"/>
            </a:br>
            <a:r>
              <a:rPr lang="en-US" smtClean="0"/>
              <a:t>College Operator: (680) 488-2470/2471 </a:t>
            </a:r>
          </a:p>
          <a:p>
            <a:pPr eaLnBrk="1" hangingPunct="1"/>
            <a:r>
              <a:rPr lang="en-US" smtClean="0"/>
              <a:t>P.O. Box 9</a:t>
            </a:r>
          </a:p>
          <a:p>
            <a:pPr eaLnBrk="1" hangingPunct="1"/>
            <a:r>
              <a:rPr lang="en-US" smtClean="0"/>
              <a:t>Koror, Republic of Palau 96940</a:t>
            </a:r>
          </a:p>
          <a:p>
            <a:pPr eaLnBrk="1" hangingPunct="1"/>
            <a:r>
              <a:rPr lang="en-US" smtClean="0"/>
              <a:t>Phone: (680) 488-2470</a:t>
            </a:r>
          </a:p>
          <a:p>
            <a:pPr eaLnBrk="1" hangingPunct="1"/>
            <a:r>
              <a:rPr lang="en-US" smtClean="0"/>
              <a:t>Fax: (680) 488-2447</a:t>
            </a:r>
          </a:p>
          <a:p>
            <a:pPr eaLnBrk="1" hangingPunct="1"/>
            <a:r>
              <a:rPr lang="en-US" smtClean="0"/>
              <a:t>Website: http://www.palau.edu/index.htm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b="1" smtClean="0">
                <a:solidFill>
                  <a:srgbClr val="7B9899"/>
                </a:solidFill>
              </a:rPr>
              <a:t>TEST ANXIETIES</a:t>
            </a:r>
            <a:endParaRPr lang="en-US" smtClean="0">
              <a:solidFill>
                <a:srgbClr val="7B9899"/>
              </a:solidFill>
            </a:endParaRPr>
          </a:p>
        </p:txBody>
      </p:sp>
      <p:sp>
        <p:nvSpPr>
          <p:cNvPr id="65539" name="Content Placeholder 2"/>
          <p:cNvSpPr>
            <a:spLocks noGrp="1"/>
          </p:cNvSpPr>
          <p:nvPr>
            <p:ph sz="quarter" idx="1"/>
          </p:nvPr>
        </p:nvSpPr>
        <p:spPr>
          <a:xfrm>
            <a:off x="301625" y="1527175"/>
            <a:ext cx="8504238" cy="4572000"/>
          </a:xfrm>
        </p:spPr>
        <p:txBody>
          <a:bodyPr/>
          <a:lstStyle/>
          <a:p>
            <a:pPr eaLnBrk="1" hangingPunct="1"/>
            <a:r>
              <a:rPr lang="en-US" smtClean="0"/>
              <a:t>Review the testing skills and test anxiety issues in your guide pages 31 – 33!</a:t>
            </a:r>
          </a:p>
          <a:p>
            <a:pPr eaLnBrk="1" hangingPunct="1"/>
            <a:endParaRPr lang="en-US" smtClean="0"/>
          </a:p>
          <a:p>
            <a:pPr eaLnBrk="1" hangingPunct="1"/>
            <a:r>
              <a:rPr lang="en-US" smtClean="0"/>
              <a:t>Improve your skills!</a:t>
            </a:r>
          </a:p>
          <a:p>
            <a:pPr eaLnBrk="1" hangingPunct="1"/>
            <a:endParaRPr lang="en-US" smtClean="0"/>
          </a:p>
          <a:p>
            <a:pPr eaLnBrk="1" hangingPunct="1"/>
            <a:r>
              <a:rPr lang="en-US" smtClean="0"/>
              <a:t>Improve you!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solidFill>
                  <a:srgbClr val="7B9899"/>
                </a:solidFill>
              </a:rPr>
              <a:t>USE THE GLOSSARY AND RESOURCES</a:t>
            </a:r>
          </a:p>
        </p:txBody>
      </p:sp>
      <p:sp>
        <p:nvSpPr>
          <p:cNvPr id="66563"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endParaRPr lang="en-US" smtClean="0"/>
          </a:p>
          <a:p>
            <a:pPr algn="ctr" eaLnBrk="1" hangingPunct="1">
              <a:buFont typeface="Wingdings 2" pitchFamily="18" charset="2"/>
              <a:buNone/>
            </a:pPr>
            <a:r>
              <a:rPr lang="en-US" smtClean="0"/>
              <a:t>The Student Guide has a Glossary and many sources of information!  It will only help if you use it!</a:t>
            </a:r>
          </a:p>
          <a:p>
            <a:pPr eaLnBrk="1" hangingPunct="1">
              <a:buFont typeface="Wingdings 2" pitchFamily="18" charset="2"/>
              <a:buNone/>
            </a:pPr>
            <a:endParaRPr lang="en-US" smtClean="0"/>
          </a:p>
          <a:p>
            <a:pPr eaLnBrk="1" hangingPunct="1">
              <a:buFont typeface="Wingdings 2" pitchFamily="18" charset="2"/>
              <a:buNone/>
            </a:pPr>
            <a:r>
              <a:rPr lang="en-US" smtClean="0"/>
              <a:t>Visit the MOE’s College Access Website: http://www.palaumoe.net/cacg.</a:t>
            </a:r>
          </a:p>
          <a:p>
            <a:pPr algn="ctr" eaLnBrk="1" hangingPunct="1">
              <a:buFont typeface="Wingdings 2" pitchFamily="18" charset="2"/>
              <a:buNone/>
            </a:pPr>
            <a:endParaRPr lang="en-US" smtClean="0"/>
          </a:p>
          <a:p>
            <a:pPr algn="ctr" eaLnBrk="1" hangingPunct="1">
              <a:buFont typeface="Wingdings 2" pitchFamily="18" charset="2"/>
              <a:buNone/>
            </a:pPr>
            <a:r>
              <a:rPr lang="en-US" smtClean="0"/>
              <a:t>REMEMBER!</a:t>
            </a:r>
          </a:p>
          <a:p>
            <a:pPr algn="ctr" eaLnBrk="1" hangingPunct="1">
              <a:buFont typeface="Wingdings 2" pitchFamily="18" charset="2"/>
              <a:buNone/>
            </a:pPr>
            <a:r>
              <a:rPr lang="en-US" smtClean="0"/>
              <a:t>Get help from counselors, parents, friends, employers!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676400" y="533400"/>
          <a:ext cx="5705475" cy="4533900"/>
        </p:xfrm>
        <a:graphic>
          <a:graphicData uri="http://schemas.openxmlformats.org/presentationml/2006/ole">
            <p:oleObj spid="_x0000_s6146" name="Document" r:id="rId3" imgW="5705280" imgH="4533840" progId="WP14Doc">
              <p:embed/>
            </p:oleObj>
          </a:graphicData>
        </a:graphic>
      </p:graphicFrame>
      <p:graphicFrame>
        <p:nvGraphicFramePr>
          <p:cNvPr id="6147" name="Object 3"/>
          <p:cNvGraphicFramePr>
            <a:graphicFrameLocks noChangeAspect="1"/>
          </p:cNvGraphicFramePr>
          <p:nvPr/>
        </p:nvGraphicFramePr>
        <p:xfrm>
          <a:off x="3581400" y="3124200"/>
          <a:ext cx="1971675" cy="2371725"/>
        </p:xfrm>
        <a:graphic>
          <a:graphicData uri="http://schemas.openxmlformats.org/presentationml/2006/ole">
            <p:oleObj spid="_x0000_s6147" name="Drawing" r:id="rId4" imgW="1971564" imgH="2371542" progId="Presentations.Drawing.1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solidFill>
                  <a:srgbClr val="7B9899"/>
                </a:solidFill>
              </a:rPr>
              <a:t>ANY QUESTIONS???</a:t>
            </a:r>
          </a:p>
        </p:txBody>
      </p:sp>
      <p:sp>
        <p:nvSpPr>
          <p:cNvPr id="28675" name="Rectangle 3"/>
          <p:cNvSpPr>
            <a:spLocks noGrp="1" noChangeArrowheads="1"/>
          </p:cNvSpPr>
          <p:nvPr>
            <p:ph sz="quarter" idx="1"/>
          </p:nvPr>
        </p:nvSpPr>
        <p:spPr>
          <a:xfrm>
            <a:off x="301625" y="1527175"/>
            <a:ext cx="8504238" cy="4572000"/>
          </a:xfrm>
        </p:spPr>
        <p:txBody>
          <a:bodyPr/>
          <a:lstStyle/>
          <a:p>
            <a:pPr eaLnBrk="1" hangingPunct="1"/>
            <a:r>
              <a:rPr lang="en-US" smtClean="0"/>
              <a:t>MAKE AN APPOINTMENT TO SEE YOUR COUNSELOR!</a:t>
            </a:r>
          </a:p>
          <a:p>
            <a:pPr eaLnBrk="1" hangingPunct="1">
              <a:buFontTx/>
              <a:buNone/>
            </a:pPr>
            <a:endParaRPr lang="en-US" smtClean="0"/>
          </a:p>
          <a:p>
            <a:pPr eaLnBrk="1" hangingPunct="1"/>
            <a:r>
              <a:rPr lang="en-US" smtClean="0"/>
              <a:t>DON’T WAIT FOR THE LAST MINUTE TO APPLY TO THE COLLEGE OR UNIVERSITY OF YOUR DREAMS!!</a:t>
            </a:r>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0" nodeType="clickEffect">
                                  <p:stCondLst>
                                    <p:cond delay="0"/>
                                  </p:stCondLst>
                                  <p:childTnLst>
                                    <p:anim calcmode="discrete" valueType="str">
                                      <p:cBhvr override="childStyle">
                                        <p:cTn id="11" dur="1000" fill="hold"/>
                                        <p:tgtEl>
                                          <p:spTgt spid="28675">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mph" presetSubtype="0" fill="hold" grpId="0" nodeType="clickEffect">
                                  <p:stCondLst>
                                    <p:cond delay="0"/>
                                  </p:stCondLst>
                                  <p:childTnLst>
                                    <p:anim calcmode="discrete" valueType="str">
                                      <p:cBhvr override="childStyle">
                                        <p:cTn id="15" dur="1000" fill="hold"/>
                                        <p:tgtEl>
                                          <p:spTgt spid="28675">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mph" presetSubtype="0" fill="hold" grpId="1" nodeType="clickEffect">
                                  <p:stCondLst>
                                    <p:cond delay="0"/>
                                  </p:stCondLst>
                                  <p:childTnLst>
                                    <p:anim calcmode="discrete" valueType="str">
                                      <p:cBhvr override="childStyle">
                                        <p:cTn id="19" dur="2000" fill="hold"/>
                                        <p:tgtEl>
                                          <p:spTgt spid="28675">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mph" presetSubtype="0" fill="hold" grpId="1" nodeType="clickEffect">
                                  <p:stCondLst>
                                    <p:cond delay="0"/>
                                  </p:stCondLst>
                                  <p:childTnLst>
                                    <p:anim calcmode="discrete" valueType="str">
                                      <p:cBhvr override="childStyle">
                                        <p:cTn id="23" dur="2000" fill="hold"/>
                                        <p:tgtEl>
                                          <p:spTgt spid="28675">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28675"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solidFill>
                  <a:srgbClr val="7B9899"/>
                </a:solidFill>
              </a:rPr>
              <a:t>HIGH SCHOOL VS. COLLEGE</a:t>
            </a:r>
          </a:p>
        </p:txBody>
      </p:sp>
      <p:sp>
        <p:nvSpPr>
          <p:cNvPr id="5" name="Content Placeholder 4"/>
          <p:cNvSpPr>
            <a:spLocks noGrp="1"/>
          </p:cNvSpPr>
          <p:nvPr>
            <p:ph sz="quarter" idx="1"/>
          </p:nvPr>
        </p:nvSpPr>
        <p:spPr>
          <a:xfrm>
            <a:off x="301625" y="1527175"/>
            <a:ext cx="8504238" cy="4572000"/>
          </a:xfrm>
        </p:spPr>
        <p:txBody>
          <a:bodyPr/>
          <a:lstStyle/>
          <a:p>
            <a:pPr eaLnBrk="1" hangingPunct="1"/>
            <a:r>
              <a:rPr lang="en-US" sz="1600" smtClean="0"/>
              <a:t>High School- Attendance is required in all courses</a:t>
            </a:r>
          </a:p>
          <a:p>
            <a:pPr eaLnBrk="1" hangingPunct="1"/>
            <a:r>
              <a:rPr lang="en-US" sz="1600" smtClean="0"/>
              <a:t>College - You're on your own and expected to be responsible.	</a:t>
            </a:r>
          </a:p>
          <a:p>
            <a:pPr eaLnBrk="1" hangingPunct="1"/>
            <a:r>
              <a:rPr lang="en-US" sz="1600" smtClean="0"/>
              <a:t>High School - May be little or no homework.</a:t>
            </a:r>
          </a:p>
          <a:p>
            <a:pPr eaLnBrk="1" hangingPunct="1"/>
            <a:r>
              <a:rPr lang="en-US" sz="1600" smtClean="0"/>
              <a:t>College - Students are expected to study 2 to 3 hours per college credit.	</a:t>
            </a:r>
          </a:p>
          <a:p>
            <a:pPr eaLnBrk="1" hangingPunct="1"/>
            <a:r>
              <a:rPr lang="en-US" sz="1600" smtClean="0"/>
              <a:t>High School - Homework is checked by the teacher.</a:t>
            </a:r>
          </a:p>
          <a:p>
            <a:pPr eaLnBrk="1" hangingPunct="1"/>
            <a:r>
              <a:rPr lang="en-US" sz="1600" smtClean="0"/>
              <a:t>College - Checked when you are tested as the Professors expect that you will keep up and ask if you need help	</a:t>
            </a:r>
          </a:p>
          <a:p>
            <a:pPr eaLnBrk="1" hangingPunct="1"/>
            <a:r>
              <a:rPr lang="en-US" sz="1600" smtClean="0"/>
              <a:t>High School - Teachers do a “re-teach” during class time of reading materials assigned. </a:t>
            </a:r>
          </a:p>
          <a:p>
            <a:pPr eaLnBrk="1" hangingPunct="1"/>
            <a:r>
              <a:rPr lang="en-US" sz="1600" smtClean="0"/>
              <a:t>College - Not necessarily, students are expected to learn the material as assigned </a:t>
            </a:r>
          </a:p>
          <a:p>
            <a:pPr eaLnBrk="1" hangingPunct="1"/>
            <a:r>
              <a:rPr lang="en-US" sz="1600" smtClean="0"/>
              <a:t>High School - Assignments and tests and homework are usually due the next day after the material is covered.</a:t>
            </a:r>
          </a:p>
          <a:p>
            <a:pPr eaLnBrk="1" hangingPunct="1"/>
            <a:r>
              <a:rPr lang="en-US" sz="1600" smtClean="0"/>
              <a:t>College - Maybe as few as 2 to 3 tests per semester and see homework above.	</a:t>
            </a:r>
          </a:p>
          <a:p>
            <a:pPr eaLnBrk="1" hangingPunct="1"/>
            <a:r>
              <a:rPr lang="en-US" sz="1600" smtClean="0"/>
              <a:t>High School - Students attend classes approximately 30 hours per week.</a:t>
            </a:r>
          </a:p>
          <a:p>
            <a:pPr eaLnBrk="1" hangingPunct="1"/>
            <a:r>
              <a:rPr lang="en-US" sz="1600" smtClean="0"/>
              <a:t>College - Classes may not meet every day, classes may be 1-4 hours in length, students may spend 12 - 16 hours in class. Full time students are expected to pass a set number of credit hours.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1500"/>
                                  </p:stCondLst>
                                  <p:childTnLst>
                                    <p:set>
                                      <p:cBhvr>
                                        <p:cTn id="10" dur="1" fill="hold">
                                          <p:stCondLst>
                                            <p:cond delay="0"/>
                                          </p:stCondLst>
                                        </p:cTn>
                                        <p:tgtEl>
                                          <p:spTgt spid="5">
                                            <p:txEl>
                                              <p:pRg st="1" end="1"/>
                                            </p:txEl>
                                          </p:spTgt>
                                        </p:tgtEl>
                                        <p:attrNameLst>
                                          <p:attrName>style.visibility</p:attrName>
                                        </p:attrNameLst>
                                      </p:cBhvr>
                                      <p:to>
                                        <p:strVal val="visible"/>
                                      </p:to>
                                    </p:set>
                                    <p:anim to="" calcmode="lin" valueType="num">
                                      <p:cBhvr>
                                        <p:cTn id="11" dur="1" fill="hold"/>
                                        <p:tgtEl>
                                          <p:spTgt spid="5">
                                            <p:txEl>
                                              <p:pRg st="1" end="1"/>
                                            </p:txEl>
                                          </p:spTgt>
                                        </p:tgtEl>
                                        <p:attrNameLst>
                                          <p:attrName/>
                                        </p:attrNameLst>
                                      </p:cBhvr>
                                    </p:anim>
                                  </p:childTnLst>
                                </p:cTn>
                              </p:par>
                            </p:childTnLst>
                          </p:cTn>
                        </p:par>
                        <p:par>
                          <p:cTn id="12" fill="hold">
                            <p:stCondLst>
                              <p:cond delay="1500"/>
                            </p:stCondLst>
                            <p:childTnLst>
                              <p:par>
                                <p:cTn id="13" presetID="24" presetClass="entr" presetSubtype="0" fill="hold"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 to="" calcmode="lin" valueType="num">
                                      <p:cBhvr>
                                        <p:cTn id="15" dur="1" fill="hold"/>
                                        <p:tgtEl>
                                          <p:spTgt spid="5">
                                            <p:txEl>
                                              <p:pRg st="2" end="2"/>
                                            </p:txEl>
                                          </p:spTgt>
                                        </p:tgtEl>
                                        <p:attrNameLst>
                                          <p:attrName/>
                                        </p:attrNameLst>
                                      </p:cBhvr>
                                    </p:anim>
                                  </p:childTnLst>
                                </p:cTn>
                              </p:par>
                            </p:childTnLst>
                          </p:cTn>
                        </p:par>
                        <p:par>
                          <p:cTn id="16" fill="hold">
                            <p:stCondLst>
                              <p:cond delay="2500"/>
                            </p:stCondLst>
                            <p:childTnLst>
                              <p:par>
                                <p:cTn id="17" presetID="24" presetClass="entr" presetSubtype="0" fill="hold"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 to="" calcmode="lin" valueType="num">
                                      <p:cBhvr>
                                        <p:cTn id="19" dur="1" fill="hold"/>
                                        <p:tgtEl>
                                          <p:spTgt spid="5">
                                            <p:txEl>
                                              <p:pRg st="3" end="3"/>
                                            </p:txEl>
                                          </p:spTgt>
                                        </p:tgtEl>
                                        <p:attrNameLst>
                                          <p:attrName/>
                                        </p:attrNameLst>
                                      </p:cBhvr>
                                    </p:anim>
                                  </p:childTnLst>
                                </p:cTn>
                              </p:par>
                            </p:childTnLst>
                          </p:cTn>
                        </p:par>
                        <p:par>
                          <p:cTn id="20" fill="hold">
                            <p:stCondLst>
                              <p:cond delay="3500"/>
                            </p:stCondLst>
                            <p:childTnLst>
                              <p:par>
                                <p:cTn id="21" presetID="24" presetClass="entr" presetSubtype="0" fill="hold" nodeType="after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to="" calcmode="lin" valueType="num">
                                      <p:cBhvr>
                                        <p:cTn id="26" dur="1" fill="hold"/>
                                        <p:tgtEl>
                                          <p:spTgt spid="5">
                                            <p:txEl>
                                              <p:pRg st="5" end="5"/>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to="" calcmode="lin" valueType="num">
                                      <p:cBhvr>
                                        <p:cTn id="29" dur="1" fill="hold"/>
                                        <p:tgtEl>
                                          <p:spTgt spid="5">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to="" calcmode="lin" valueType="num">
                                      <p:cBhvr>
                                        <p:cTn id="35" dur="1" fill="hold"/>
                                        <p:tgtEl>
                                          <p:spTgt spid="5">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to="" calcmode="lin" valueType="num">
                                      <p:cBhvr>
                                        <p:cTn id="38" dur="1" fill="hold"/>
                                        <p:tgtEl>
                                          <p:spTgt spid="5">
                                            <p:txEl>
                                              <p:pRg st="9" end="9"/>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to="" calcmode="lin" valueType="num">
                                      <p:cBhvr>
                                        <p:cTn id="41" dur="1" fill="hold"/>
                                        <p:tgtEl>
                                          <p:spTgt spid="5">
                                            <p:txEl>
                                              <p:pRg st="10" end="1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 to="" calcmode="lin" valueType="num">
                                      <p:cBhvr>
                                        <p:cTn id="44" dur="1" fill="hold"/>
                                        <p:tgtEl>
                                          <p:spTgt spid="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solidFill>
                  <a:srgbClr val="7B9899"/>
                </a:solidFill>
              </a:rPr>
              <a:t>HIGH SCHOOL VS. COLLEGE</a:t>
            </a:r>
          </a:p>
        </p:txBody>
      </p:sp>
      <p:sp>
        <p:nvSpPr>
          <p:cNvPr id="3" name="Content Placeholder 2"/>
          <p:cNvSpPr>
            <a:spLocks noGrp="1"/>
          </p:cNvSpPr>
          <p:nvPr>
            <p:ph sz="quarter" idx="1"/>
          </p:nvPr>
        </p:nvSpPr>
        <p:spPr>
          <a:xfrm>
            <a:off x="301625" y="1527175"/>
            <a:ext cx="8504238" cy="4572000"/>
          </a:xfrm>
        </p:spPr>
        <p:txBody>
          <a:bodyPr>
            <a:normAutofit fontScale="40000" lnSpcReduction="20000"/>
          </a:bodyPr>
          <a:lstStyle/>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sz="3400" dirty="0" smtClean="0"/>
              <a:t>High School - Few elective courses each year.</a:t>
            </a:r>
          </a:p>
          <a:p>
            <a:pPr marL="274320" indent="-274320" eaLnBrk="1" fontAlgn="auto" hangingPunct="1">
              <a:spcAft>
                <a:spcPts val="0"/>
              </a:spcAft>
              <a:buFont typeface="Wingdings 2"/>
              <a:buChar char=""/>
              <a:defRPr/>
            </a:pPr>
            <a:r>
              <a:rPr lang="en-US" sz="3400" dirty="0" smtClean="0"/>
              <a:t>College - Greater selection of courses to meet graduation requirements.	</a:t>
            </a:r>
          </a:p>
          <a:p>
            <a:pPr marL="274320" indent="-274320" eaLnBrk="1" fontAlgn="auto" hangingPunct="1">
              <a:spcAft>
                <a:spcPts val="0"/>
              </a:spcAft>
              <a:buFont typeface="Wingdings 2"/>
              <a:buChar char=""/>
              <a:defRPr/>
            </a:pPr>
            <a:r>
              <a:rPr lang="en-US" sz="3400" dirty="0" smtClean="0"/>
              <a:t>High School - Teachers or others offer help and tutoring for students having difficulties.</a:t>
            </a:r>
          </a:p>
          <a:p>
            <a:pPr marL="274320" indent="-274320" eaLnBrk="1" fontAlgn="auto" hangingPunct="1">
              <a:spcAft>
                <a:spcPts val="0"/>
              </a:spcAft>
              <a:buFont typeface="Wingdings 2"/>
              <a:buChar char=""/>
              <a:defRPr/>
            </a:pPr>
            <a:r>
              <a:rPr lang="en-US" sz="3400" dirty="0" smtClean="0"/>
              <a:t>College - Students are expected to seek help if needed	</a:t>
            </a:r>
          </a:p>
          <a:p>
            <a:pPr marL="274320" indent="-274320" eaLnBrk="1" fontAlgn="auto" hangingPunct="1">
              <a:spcAft>
                <a:spcPts val="0"/>
              </a:spcAft>
              <a:buFont typeface="Wingdings 2"/>
              <a:buChar char=""/>
              <a:defRPr/>
            </a:pPr>
            <a:r>
              <a:rPr lang="en-US" sz="3400" dirty="0" smtClean="0"/>
              <a:t>High School - Usually a small amount of information is covered with quizzes or tests.</a:t>
            </a:r>
          </a:p>
          <a:p>
            <a:pPr marL="274320" indent="-274320" eaLnBrk="1" fontAlgn="auto" hangingPunct="1">
              <a:spcAft>
                <a:spcPts val="0"/>
              </a:spcAft>
              <a:buFont typeface="Wingdings 2"/>
              <a:buChar char=""/>
              <a:defRPr/>
            </a:pPr>
            <a:r>
              <a:rPr lang="en-US" sz="3400" dirty="0" smtClean="0"/>
              <a:t>College - Few quizzes or tests and each covers a large amount of material</a:t>
            </a:r>
          </a:p>
          <a:p>
            <a:pPr marL="274320" indent="-274320" eaLnBrk="1" fontAlgn="auto" hangingPunct="1">
              <a:spcAft>
                <a:spcPts val="0"/>
              </a:spcAft>
              <a:buFont typeface="Wingdings 2"/>
              <a:buChar char=""/>
              <a:defRPr/>
            </a:pPr>
            <a:r>
              <a:rPr lang="en-US" sz="3400" dirty="0" smtClean="0"/>
              <a:t>High School - Students attend classes approximately 30 hours per week.</a:t>
            </a:r>
          </a:p>
          <a:p>
            <a:pPr marL="274320" indent="-274320" eaLnBrk="1" fontAlgn="auto" hangingPunct="1">
              <a:spcAft>
                <a:spcPts val="0"/>
              </a:spcAft>
              <a:buFont typeface="Wingdings 2"/>
              <a:buChar char=""/>
              <a:defRPr/>
            </a:pPr>
            <a:r>
              <a:rPr lang="en-US" sz="3400" dirty="0" smtClean="0"/>
              <a:t>College - Classes may not meet every day, classes may be 1-4 hours in length, students may spend 12 - 16 hours in class. Full time students are expected to pass a set number of credit hours.	</a:t>
            </a:r>
          </a:p>
          <a:p>
            <a:pPr marL="274320" indent="-274320" eaLnBrk="1" fontAlgn="auto" hangingPunct="1">
              <a:spcAft>
                <a:spcPts val="0"/>
              </a:spcAft>
              <a:buFont typeface="Wingdings 2"/>
              <a:buChar char=""/>
              <a:defRPr/>
            </a:pPr>
            <a:r>
              <a:rPr lang="en-US" sz="3400" dirty="0" smtClean="0"/>
              <a:t>High School - Few elective courses each year.</a:t>
            </a:r>
          </a:p>
          <a:p>
            <a:pPr marL="274320" indent="-274320" eaLnBrk="1" fontAlgn="auto" hangingPunct="1">
              <a:spcAft>
                <a:spcPts val="0"/>
              </a:spcAft>
              <a:buFont typeface="Wingdings 2"/>
              <a:buChar char=""/>
              <a:defRPr/>
            </a:pPr>
            <a:r>
              <a:rPr lang="en-US" sz="3400" dirty="0" smtClean="0"/>
              <a:t>College - Greater selection of courses to meet graduation requirements.	</a:t>
            </a:r>
          </a:p>
          <a:p>
            <a:pPr marL="274320" indent="-274320" eaLnBrk="1" fontAlgn="auto" hangingPunct="1">
              <a:spcAft>
                <a:spcPts val="0"/>
              </a:spcAft>
              <a:buFont typeface="Wingdings 2"/>
              <a:buChar char=""/>
              <a:defRPr/>
            </a:pPr>
            <a:r>
              <a:rPr lang="en-US" sz="3400" dirty="0" smtClean="0"/>
              <a:t>High School - Teachers or others offer help and tutoring for students having difficulties.</a:t>
            </a:r>
          </a:p>
          <a:p>
            <a:pPr marL="274320" indent="-274320" eaLnBrk="1" fontAlgn="auto" hangingPunct="1">
              <a:spcAft>
                <a:spcPts val="0"/>
              </a:spcAft>
              <a:buFont typeface="Wingdings 2"/>
              <a:buChar char=""/>
              <a:defRPr/>
            </a:pPr>
            <a:r>
              <a:rPr lang="en-US" sz="3400" dirty="0" smtClean="0"/>
              <a:t>College - Students are expected to seek help if needed	</a:t>
            </a:r>
          </a:p>
          <a:p>
            <a:pPr marL="274320" indent="-274320" eaLnBrk="1" fontAlgn="auto" hangingPunct="1">
              <a:spcAft>
                <a:spcPts val="0"/>
              </a:spcAft>
              <a:buFont typeface="Wingdings 2"/>
              <a:buChar char=""/>
              <a:defRPr/>
            </a:pPr>
            <a:r>
              <a:rPr lang="en-US" sz="3400" dirty="0" smtClean="0"/>
              <a:t>High School - Usually a small amount of information is covered with quizzes or tests.</a:t>
            </a:r>
          </a:p>
          <a:p>
            <a:pPr marL="274320" indent="-274320" eaLnBrk="1" fontAlgn="auto" hangingPunct="1">
              <a:spcAft>
                <a:spcPts val="0"/>
              </a:spcAft>
              <a:buFont typeface="Wingdings 2"/>
              <a:buChar char=""/>
              <a:defRPr/>
            </a:pPr>
            <a:r>
              <a:rPr lang="en-US" sz="3400" dirty="0" smtClean="0"/>
              <a:t>College - Few quizzes or tests and each covers a large amount of material	</a:t>
            </a:r>
          </a:p>
          <a:p>
            <a:pPr marL="274320" indent="-274320" eaLnBrk="1" fontAlgn="auto" hangingPunct="1">
              <a:spcAft>
                <a:spcPts val="0"/>
              </a:spcAft>
              <a:buFont typeface="Wingdings 2"/>
              <a:buChar char=""/>
              <a:defRPr/>
            </a:pPr>
            <a:r>
              <a:rPr lang="en-US" sz="3400" dirty="0" smtClean="0"/>
              <a:t>High School - There are opportunities to raise a grade with extra credit work.</a:t>
            </a:r>
          </a:p>
          <a:p>
            <a:pPr marL="274320" indent="-274320" eaLnBrk="1" fontAlgn="auto" hangingPunct="1">
              <a:spcAft>
                <a:spcPts val="0"/>
              </a:spcAft>
              <a:buFont typeface="Wingdings 2"/>
              <a:buChar char=""/>
              <a:defRPr/>
            </a:pPr>
            <a:r>
              <a:rPr lang="en-US" sz="3400" dirty="0" smtClean="0"/>
              <a:t>College - Students are expected to meet the professor’s expectations	</a:t>
            </a:r>
          </a:p>
          <a:p>
            <a:pPr marL="274320" indent="-274320" eaLnBrk="1" fontAlgn="auto" hangingPunct="1">
              <a:spcAft>
                <a:spcPts val="0"/>
              </a:spcAft>
              <a:buFont typeface="Wingdings 2"/>
              <a:buChar char=""/>
              <a:defRPr/>
            </a:pPr>
            <a:r>
              <a:rPr lang="en-US" sz="3400" dirty="0" smtClean="0"/>
              <a:t>High School - Usually there are out-of-class time writing assignments.</a:t>
            </a:r>
          </a:p>
          <a:p>
            <a:pPr marL="274320" indent="-274320" eaLnBrk="1" fontAlgn="auto" hangingPunct="1">
              <a:spcAft>
                <a:spcPts val="0"/>
              </a:spcAft>
              <a:buFont typeface="Wingdings 2"/>
              <a:buChar char=""/>
              <a:defRPr/>
            </a:pPr>
            <a:r>
              <a:rPr lang="en-US" sz="3400" dirty="0" smtClean="0"/>
              <a:t>College - Students are expected to write 3-5 page pagers with sources and free from grammatical or spelling errors.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solidFill>
                  <a:srgbClr val="7B9899"/>
                </a:solidFill>
              </a:rPr>
              <a:t>HIGH SCHOOL VS. COLLEGE</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eaLnBrk="1" fontAlgn="auto" hangingPunct="1">
              <a:spcAft>
                <a:spcPts val="0"/>
              </a:spcAft>
              <a:buFont typeface="Wingdings 2"/>
              <a:buChar char=""/>
              <a:defRPr/>
            </a:pPr>
            <a:r>
              <a:rPr lang="en-US" dirty="0" smtClean="0"/>
              <a:t>High School - Students are responsible for recalling information covered.	</a:t>
            </a:r>
          </a:p>
          <a:p>
            <a:pPr marL="274320" indent="-274320" eaLnBrk="1" fontAlgn="auto" hangingPunct="1">
              <a:spcAft>
                <a:spcPts val="0"/>
              </a:spcAft>
              <a:buFont typeface="Wingdings 2"/>
              <a:buChar char=""/>
              <a:defRPr/>
            </a:pPr>
            <a:r>
              <a:rPr lang="en-US" dirty="0" smtClean="0"/>
              <a:t>College - Students are expected to draw conclusions about the ideas of others	</a:t>
            </a:r>
          </a:p>
          <a:p>
            <a:pPr marL="274320" indent="-274320" eaLnBrk="1" fontAlgn="auto" hangingPunct="1">
              <a:spcAft>
                <a:spcPts val="0"/>
              </a:spcAft>
              <a:buFont typeface="Wingdings 2"/>
              <a:buChar char=""/>
              <a:defRPr/>
            </a:pPr>
            <a:r>
              <a:rPr lang="en-US" dirty="0" smtClean="0"/>
              <a:t>High School - Parents and teachers remind you of work due or dates or your time management.</a:t>
            </a:r>
          </a:p>
          <a:p>
            <a:pPr marL="274320" indent="-274320" eaLnBrk="1" fontAlgn="auto" hangingPunct="1">
              <a:spcAft>
                <a:spcPts val="0"/>
              </a:spcAft>
              <a:buFont typeface="Wingdings 2"/>
              <a:buChar char=""/>
              <a:defRPr/>
            </a:pPr>
            <a:r>
              <a:rPr lang="en-US" dirty="0" smtClean="0"/>
              <a:t>College - Student decides when to do and how much...on your own.	</a:t>
            </a:r>
          </a:p>
          <a:p>
            <a:pPr marL="274320" indent="-274320" eaLnBrk="1" fontAlgn="auto" hangingPunct="1">
              <a:spcAft>
                <a:spcPts val="0"/>
              </a:spcAft>
              <a:buFont typeface="Wingdings 2"/>
              <a:buChar char=""/>
              <a:defRPr/>
            </a:pPr>
            <a:r>
              <a:rPr lang="en-US" dirty="0" smtClean="0"/>
              <a:t>High School - Classes are usually less than 30 to 40 students.</a:t>
            </a:r>
          </a:p>
          <a:p>
            <a:pPr marL="274320" indent="-274320" eaLnBrk="1" fontAlgn="auto" hangingPunct="1">
              <a:spcAft>
                <a:spcPts val="0"/>
              </a:spcAft>
              <a:buFont typeface="Wingdings 2"/>
              <a:buChar char=""/>
              <a:defRPr/>
            </a:pPr>
            <a:r>
              <a:rPr lang="en-US" dirty="0" smtClean="0"/>
              <a:t>College - Some classes may be small; others may have 100 or more.</a:t>
            </a:r>
          </a:p>
          <a:p>
            <a:pPr marL="274320" indent="-274320" eaLnBrk="1" fontAlgn="auto" hangingPunct="1">
              <a:spcAft>
                <a:spcPts val="0"/>
              </a:spcAft>
              <a:buFont typeface="Wingdings 2"/>
              <a:buChar char=""/>
              <a:defRPr/>
            </a:pPr>
            <a:r>
              <a:rPr lang="en-US" dirty="0" smtClean="0"/>
              <a:t>High School - Education is required and free.</a:t>
            </a:r>
          </a:p>
          <a:p>
            <a:pPr marL="274320" indent="-274320" eaLnBrk="1" fontAlgn="auto" hangingPunct="1">
              <a:spcAft>
                <a:spcPts val="0"/>
              </a:spcAft>
              <a:buFont typeface="Wingdings 2"/>
              <a:buChar char=""/>
              <a:defRPr/>
            </a:pPr>
            <a:r>
              <a:rPr lang="en-US" dirty="0" smtClean="0"/>
              <a:t>College - Education is voluntary and costly.	</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solidFill>
                  <a:srgbClr val="7B9899"/>
                </a:solidFill>
              </a:rPr>
              <a:t>Are You Ready?</a:t>
            </a:r>
          </a:p>
        </p:txBody>
      </p:sp>
      <p:sp>
        <p:nvSpPr>
          <p:cNvPr id="3" name="Content Placeholder 2"/>
          <p:cNvSpPr>
            <a:spLocks noGrp="1"/>
          </p:cNvSpPr>
          <p:nvPr>
            <p:ph sz="quarter" idx="1"/>
          </p:nvPr>
        </p:nvSpPr>
        <p:spPr>
          <a:xfrm>
            <a:off x="301625" y="1527175"/>
            <a:ext cx="8504238" cy="4572000"/>
          </a:xfrm>
        </p:spPr>
        <p:txBody>
          <a:bodyPr>
            <a:normAutofit fontScale="40000" lnSpcReduction="20000"/>
          </a:bodyPr>
          <a:lstStyle/>
          <a:p>
            <a:pPr marL="274320" indent="-274320" eaLnBrk="1" fontAlgn="auto" hangingPunct="1">
              <a:spcAft>
                <a:spcPts val="0"/>
              </a:spcAft>
              <a:buFont typeface="Wingdings 2"/>
              <a:buChar char=""/>
              <a:defRPr/>
            </a:pPr>
            <a:r>
              <a:rPr lang="en-US" dirty="0" smtClean="0"/>
              <a:t>1.	Do you have your plan as to where you are going to get your training?</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2.	If the decision is college, do you know why you are going to college?</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2.	Do you know how you will finance your college education?</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3.	Do you take notes in class and review them?</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4.	Do you complete projects without having others push you?</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5.	Do you use a planner, calendar or daily schedule of all tasks you need to remember and do?</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6.	Can you write and then edit to ensure there are no mistakes or spelling errors?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7.	Do you do assignments without reminders?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8.	Do you ask for help or assistance when needed?</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9.	Do you know how to do your laundry and finances?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10.	Do you follow through on what you are to do or what you have said you will do without others having to remind you?</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r>
              <a:rPr lang="en-US" dirty="0" smtClean="0"/>
              <a:t>11.	Do you see your work as a student as your job?</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r>
              <a:rPr lang="en-US" dirty="0" smtClean="0"/>
              <a:t>Student Guide Page 9</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9444</TotalTime>
  <Words>4424</Words>
  <Application>Microsoft Office PowerPoint</Application>
  <PresentationFormat>On-screen Show (4:3)</PresentationFormat>
  <Paragraphs>455</Paragraphs>
  <Slides>54</Slides>
  <Notes>25</Notes>
  <HiddenSlides>0</HiddenSlides>
  <MMClips>0</MMClips>
  <ScaleCrop>false</ScaleCrop>
  <HeadingPairs>
    <vt:vector size="10" baseType="variant">
      <vt:variant>
        <vt:lpstr>Fonts Used</vt:lpstr>
      </vt:variant>
      <vt:variant>
        <vt:i4>9</vt:i4>
      </vt:variant>
      <vt:variant>
        <vt:lpstr>Theme</vt:lpstr>
      </vt:variant>
      <vt:variant>
        <vt:i4>1</vt:i4>
      </vt:variant>
      <vt:variant>
        <vt:lpstr>Links</vt:lpstr>
      </vt:variant>
      <vt:variant>
        <vt:i4>3</vt:i4>
      </vt:variant>
      <vt:variant>
        <vt:lpstr>Embedded OLE Servers</vt:lpstr>
      </vt:variant>
      <vt:variant>
        <vt:i4>2</vt:i4>
      </vt:variant>
      <vt:variant>
        <vt:lpstr>Slide Titles</vt:lpstr>
      </vt:variant>
      <vt:variant>
        <vt:i4>54</vt:i4>
      </vt:variant>
    </vt:vector>
  </HeadingPairs>
  <TitlesOfParts>
    <vt:vector size="69" baseType="lpstr">
      <vt:lpstr>Comic Sans MS</vt:lpstr>
      <vt:lpstr>Arial</vt:lpstr>
      <vt:lpstr>Georgia</vt:lpstr>
      <vt:lpstr>Wingdings 2</vt:lpstr>
      <vt:lpstr>Wingdings</vt:lpstr>
      <vt:lpstr>Calibri</vt:lpstr>
      <vt:lpstr>Courier New</vt:lpstr>
      <vt:lpstr>AR BERKLEY</vt:lpstr>
      <vt:lpstr>MS PMincho</vt:lpstr>
      <vt:lpstr>Civic</vt:lpstr>
      <vt:lpstr>C:\Documents and Settings\LynnK\Local Settings\Temporary Internet Files\Content.IE5\Final Palau Senior guide Facilitator Guide.wpd\0</vt:lpstr>
      <vt:lpstr>C:\Documents and Settings\LynnK\Local Settings\Temporary Internet Files\Content.IE5\Final Palau Senior guide Facilitator Guide.wpd\0</vt:lpstr>
      <vt:lpstr>C:\Documents and Settings\LynnK\Local Settings\Temporary Internet Files\Content.IE5\Final Palau Senior guide Facilitator Guide.wpd\0</vt:lpstr>
      <vt:lpstr>WordPerfect X4 Document</vt:lpstr>
      <vt:lpstr>Presentations X4 Drawing</vt:lpstr>
      <vt:lpstr>HIGH SCHOOL SENIOR GUIDE</vt:lpstr>
      <vt:lpstr>Life After High School</vt:lpstr>
      <vt:lpstr>Know Your Interests and Abilities</vt:lpstr>
      <vt:lpstr>High School Senior College Application Guide </vt:lpstr>
      <vt:lpstr>  What’s Next?</vt:lpstr>
      <vt:lpstr>HIGH SCHOOL VS. COLLEGE</vt:lpstr>
      <vt:lpstr>HIGH SCHOOL VS. COLLEGE</vt:lpstr>
      <vt:lpstr>HIGH SCHOOL VS. COLLEGE</vt:lpstr>
      <vt:lpstr>Are You Ready?</vt:lpstr>
      <vt:lpstr>Survey</vt:lpstr>
      <vt:lpstr>Senior Calendar</vt:lpstr>
      <vt:lpstr>Getting Started</vt:lpstr>
      <vt:lpstr>       Register for Those Your College Requires</vt:lpstr>
      <vt:lpstr>SAT II-do I need them?</vt:lpstr>
      <vt:lpstr>Differences SAT/ACT</vt:lpstr>
      <vt:lpstr>Community College Vs. 4-Year University</vt:lpstr>
      <vt:lpstr>Career Ladder Health Example</vt:lpstr>
      <vt:lpstr>Other Options</vt:lpstr>
      <vt:lpstr>College Applications</vt:lpstr>
      <vt:lpstr>Other things to do:</vt:lpstr>
      <vt:lpstr>College Essays</vt:lpstr>
      <vt:lpstr>College Application Procedures</vt:lpstr>
      <vt:lpstr>Recommendations</vt:lpstr>
      <vt:lpstr>Mock-up of Envelope</vt:lpstr>
      <vt:lpstr> Mockup of Postcard For Teacher Recommendations</vt:lpstr>
      <vt:lpstr>Early Decision/Early Action</vt:lpstr>
      <vt:lpstr>College Visits</vt:lpstr>
      <vt:lpstr>College Essays </vt:lpstr>
      <vt:lpstr>Scholarships/Financial Aid</vt:lpstr>
      <vt:lpstr>TYPES OF FINANCIAL AID</vt:lpstr>
      <vt:lpstr>Types of Applications</vt:lpstr>
      <vt:lpstr>FALSA</vt:lpstr>
      <vt:lpstr>FALSA</vt:lpstr>
      <vt:lpstr>FAFSA on the Web</vt:lpstr>
      <vt:lpstr>FAFSA  on the Web</vt:lpstr>
      <vt:lpstr>Basic Equation of Need</vt:lpstr>
      <vt:lpstr>Cost of Attendance</vt:lpstr>
      <vt:lpstr>Help Determine Specific Costs</vt:lpstr>
      <vt:lpstr>Expected Family Contribution</vt:lpstr>
      <vt:lpstr>What is Professional Judgment?</vt:lpstr>
      <vt:lpstr>Gift Aid</vt:lpstr>
      <vt:lpstr>Time is Valuable…Prioritize!</vt:lpstr>
      <vt:lpstr>Scholarships Sources</vt:lpstr>
      <vt:lpstr>Scholarships for Students with Disabilities</vt:lpstr>
      <vt:lpstr>Scholarship Searching on the Web</vt:lpstr>
      <vt:lpstr>Apply for Scholarships</vt:lpstr>
      <vt:lpstr>Submit Scholarship Application</vt:lpstr>
      <vt:lpstr>Self Help Aid</vt:lpstr>
      <vt:lpstr>REMEMBER</vt:lpstr>
      <vt:lpstr>REMEMBER</vt:lpstr>
      <vt:lpstr>TEST ANXIETIES</vt:lpstr>
      <vt:lpstr>USE THE GLOSSARY AND RESOURCES</vt:lpstr>
      <vt:lpstr>Slide 53</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Senior Planning Guide </dc:title>
  <dc:creator>Administrator</dc:creator>
  <cp:lastModifiedBy>Lynn</cp:lastModifiedBy>
  <cp:revision>72</cp:revision>
  <dcterms:created xsi:type="dcterms:W3CDTF">2007-09-15T12:50:14Z</dcterms:created>
  <dcterms:modified xsi:type="dcterms:W3CDTF">2011-10-20T22:41:18Z</dcterms:modified>
</cp:coreProperties>
</file>