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07" r:id="rId2"/>
    <p:sldId id="308" r:id="rId3"/>
    <p:sldId id="256" r:id="rId4"/>
    <p:sldId id="257" r:id="rId5"/>
    <p:sldId id="258" r:id="rId6"/>
    <p:sldId id="259" r:id="rId7"/>
    <p:sldId id="260" r:id="rId8"/>
    <p:sldId id="310" r:id="rId9"/>
    <p:sldId id="311" r:id="rId10"/>
    <p:sldId id="261" r:id="rId11"/>
    <p:sldId id="263" r:id="rId12"/>
    <p:sldId id="262" r:id="rId13"/>
    <p:sldId id="264" r:id="rId14"/>
    <p:sldId id="265" r:id="rId15"/>
    <p:sldId id="266" r:id="rId16"/>
    <p:sldId id="267" r:id="rId17"/>
    <p:sldId id="312" r:id="rId18"/>
    <p:sldId id="268" r:id="rId19"/>
    <p:sldId id="309" r:id="rId20"/>
    <p:sldId id="269" r:id="rId21"/>
    <p:sldId id="270" r:id="rId22"/>
    <p:sldId id="271" r:id="rId23"/>
    <p:sldId id="313" r:id="rId24"/>
    <p:sldId id="314" r:id="rId25"/>
    <p:sldId id="315" r:id="rId26"/>
    <p:sldId id="316"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B7A50-F288-425C-AC92-86003B09A900}" type="datetimeFigureOut">
              <a:rPr lang="en-US" smtClean="0"/>
              <a:pPr/>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1C58B-65FA-460F-A93E-CA769E6BD8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document was developed for students and parents for awareness of the future job market as well as what is going to be needed for employment.  The how to get there is what college access is all about.</a:t>
            </a:r>
            <a:endParaRPr lang="en-US" dirty="0"/>
          </a:p>
        </p:txBody>
      </p:sp>
      <p:sp>
        <p:nvSpPr>
          <p:cNvPr id="4" name="Slide Number Placeholder 3"/>
          <p:cNvSpPr>
            <a:spLocks noGrp="1"/>
          </p:cNvSpPr>
          <p:nvPr>
            <p:ph type="sldNum" sz="quarter" idx="10"/>
          </p:nvPr>
        </p:nvSpPr>
        <p:spPr/>
        <p:txBody>
          <a:bodyPr/>
          <a:lstStyle/>
          <a:p>
            <a:fld id="{7091C58B-65FA-460F-A93E-CA769E6BD853}"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2"/>
                </a:solidFill>
              </a:rPr>
              <a:t>Have student complete the Interest Activity.</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7091C58B-65FA-460F-A93E-CA769E6BD853}"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if any of them</a:t>
            </a:r>
            <a:r>
              <a:rPr lang="en-US" baseline="0" dirty="0" smtClean="0"/>
              <a:t> were surprised with the types of occupations listed as samples and/or the clusters themselves.</a:t>
            </a:r>
            <a:endParaRPr lang="en-US" dirty="0"/>
          </a:p>
        </p:txBody>
      </p:sp>
      <p:sp>
        <p:nvSpPr>
          <p:cNvPr id="4" name="Slide Number Placeholder 3"/>
          <p:cNvSpPr>
            <a:spLocks noGrp="1"/>
          </p:cNvSpPr>
          <p:nvPr>
            <p:ph type="sldNum" sz="quarter" idx="10"/>
          </p:nvPr>
        </p:nvSpPr>
        <p:spPr/>
        <p:txBody>
          <a:bodyPr/>
          <a:lstStyle/>
          <a:p>
            <a:fld id="{7091C58B-65FA-460F-A93E-CA769E6BD853}"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14 of Tabloid</a:t>
            </a:r>
            <a:endParaRPr lang="en-US" dirty="0"/>
          </a:p>
        </p:txBody>
      </p:sp>
      <p:sp>
        <p:nvSpPr>
          <p:cNvPr id="4" name="Slide Number Placeholder 3"/>
          <p:cNvSpPr>
            <a:spLocks noGrp="1"/>
          </p:cNvSpPr>
          <p:nvPr>
            <p:ph type="sldNum" sz="quarter" idx="10"/>
          </p:nvPr>
        </p:nvSpPr>
        <p:spPr/>
        <p:txBody>
          <a:bodyPr/>
          <a:lstStyle/>
          <a:p>
            <a:fld id="{7091C58B-65FA-460F-A93E-CA769E6BD853}"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1C58B-65FA-460F-A93E-CA769E6BD853}"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the chart in the Tabloid and review the examples.</a:t>
            </a:r>
            <a:endParaRPr lang="en-US" dirty="0"/>
          </a:p>
        </p:txBody>
      </p:sp>
      <p:sp>
        <p:nvSpPr>
          <p:cNvPr id="4" name="Slide Number Placeholder 3"/>
          <p:cNvSpPr>
            <a:spLocks noGrp="1"/>
          </p:cNvSpPr>
          <p:nvPr>
            <p:ph type="sldNum" sz="quarter" idx="10"/>
          </p:nvPr>
        </p:nvSpPr>
        <p:spPr/>
        <p:txBody>
          <a:bodyPr/>
          <a:lstStyle/>
          <a:p>
            <a:fld id="{7091C58B-65FA-460F-A93E-CA769E6BD853}"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NEXT</a:t>
            </a:r>
            <a:r>
              <a:rPr lang="en-US" baseline="0" smtClean="0"/>
              <a:t> DO THE POWERPOINT AND PRESENTATION ON THE 9</a:t>
            </a:r>
            <a:r>
              <a:rPr lang="en-US" baseline="30000" smtClean="0"/>
              <a:t>TH</a:t>
            </a:r>
            <a:r>
              <a:rPr lang="en-US" baseline="0" smtClean="0"/>
              <a:t> GRADE GUIDE USING YOUR TEACHER/COUNSELOR GUIDE.</a:t>
            </a:r>
            <a:endParaRPr lang="en-US"/>
          </a:p>
        </p:txBody>
      </p:sp>
      <p:sp>
        <p:nvSpPr>
          <p:cNvPr id="4" name="Slide Number Placeholder 3"/>
          <p:cNvSpPr>
            <a:spLocks noGrp="1"/>
          </p:cNvSpPr>
          <p:nvPr>
            <p:ph type="sldNum" sz="quarter" idx="10"/>
          </p:nvPr>
        </p:nvSpPr>
        <p:spPr/>
        <p:txBody>
          <a:bodyPr/>
          <a:lstStyle/>
          <a:p>
            <a:fld id="{7091C58B-65FA-460F-A93E-CA769E6BD853}"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0F5C41-18C8-4365-B9FE-BD18CE6BAC8A}" type="datetimeFigureOut">
              <a:rPr lang="en-US" smtClean="0"/>
              <a:pPr/>
              <a:t>10/17/2011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A47622-9FE3-4363-A3FB-233CBB9FCE40}"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A47622-9FE3-4363-A3FB-233CBB9FCE40}"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A47622-9FE3-4363-A3FB-233CBB9FCE40}"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A47622-9FE3-4363-A3FB-233CBB9FCE4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A47622-9FE3-4363-A3FB-233CBB9FCE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A47622-9FE3-4363-A3FB-233CBB9FCE4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A47622-9FE3-4363-A3FB-233CBB9FCE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A47622-9FE3-4363-A3FB-233CBB9FCE4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60F5C41-18C8-4365-B9FE-BD18CE6BAC8A}" type="datetimeFigureOut">
              <a:rPr lang="en-US" smtClean="0"/>
              <a:pPr/>
              <a:t>10/17/2011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A47622-9FE3-4363-A3FB-233CBB9FCE40}"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60F5C41-18C8-4365-B9FE-BD18CE6BAC8A}" type="datetimeFigureOut">
              <a:rPr lang="en-US" smtClean="0"/>
              <a:pPr/>
              <a:t>10/17/2011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A47622-9FE3-4363-A3FB-233CBB9FCE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60F5C41-18C8-4365-B9FE-BD18CE6BAC8A}" type="datetimeFigureOut">
              <a:rPr lang="en-US" smtClean="0"/>
              <a:pPr/>
              <a:t>10/17/2011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A47622-9FE3-4363-A3FB-233CBB9FCE4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0F5C41-18C8-4365-B9FE-BD18CE6BAC8A}" type="datetimeFigureOut">
              <a:rPr lang="en-US" smtClean="0"/>
              <a:pPr/>
              <a:t>10/17/2011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A47622-9FE3-4363-A3FB-233CBB9FCE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arch2success.com/" TargetMode="External"/><Relationship Id="rId2" Type="http://schemas.openxmlformats.org/officeDocument/2006/relationships/hyperlink" Target="http://www.goarm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ducation.com/topic/social-studies-history/?__module=DeepLink&amp;hit&amp;id=318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Teacher/Counselor:</a:t>
            </a:r>
          </a:p>
          <a:p>
            <a:endParaRPr lang="en-US" dirty="0" smtClean="0"/>
          </a:p>
          <a:p>
            <a:pPr algn="ctr">
              <a:buNone/>
            </a:pPr>
            <a:r>
              <a:rPr lang="en-US" dirty="0" smtClean="0"/>
              <a:t>This power point presentation is provided to you for use in student training and reviews on the </a:t>
            </a:r>
          </a:p>
          <a:p>
            <a:pPr algn="ctr">
              <a:buNone/>
            </a:pPr>
            <a:r>
              <a:rPr lang="en-US" dirty="0" smtClean="0"/>
              <a:t>“Getting Ready for College</a:t>
            </a:r>
          </a:p>
          <a:p>
            <a:pPr algn="ctr">
              <a:buNone/>
            </a:pPr>
            <a:r>
              <a:rPr lang="en-US" dirty="0" smtClean="0"/>
              <a:t>Student and Parent Guide” </a:t>
            </a:r>
            <a:endParaRPr lang="en-US" dirty="0"/>
          </a:p>
        </p:txBody>
      </p:sp>
      <p:sp>
        <p:nvSpPr>
          <p:cNvPr id="3" name="Title 2"/>
          <p:cNvSpPr>
            <a:spLocks noGrp="1"/>
          </p:cNvSpPr>
          <p:nvPr>
            <p:ph type="title"/>
          </p:nvPr>
        </p:nvSpPr>
        <p:spPr/>
        <p:txBody>
          <a:bodyPr>
            <a:normAutofit fontScale="90000"/>
          </a:bodyPr>
          <a:lstStyle/>
          <a:p>
            <a:r>
              <a:rPr lang="en-US" dirty="0" smtClean="0"/>
              <a:t>Leader of Student College Access Training</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Don’t Give Up.  </a:t>
            </a:r>
            <a:r>
              <a:rPr lang="en-US" dirty="0" smtClean="0"/>
              <a:t>High school dropouts have a harder time getting and keeping jobs.  </a:t>
            </a:r>
          </a:p>
          <a:p>
            <a:r>
              <a:rPr lang="en-US" b="1" dirty="0" smtClean="0"/>
              <a:t>Take challenging courses.</a:t>
            </a:r>
            <a:r>
              <a:rPr lang="en-US" dirty="0" smtClean="0"/>
              <a:t> </a:t>
            </a:r>
          </a:p>
          <a:p>
            <a:r>
              <a:rPr lang="en-US" b="1" dirty="0" smtClean="0"/>
              <a:t>Plan your career –</a:t>
            </a:r>
          </a:p>
          <a:p>
            <a:pPr lvl="1"/>
            <a:r>
              <a:rPr lang="en-US" b="1" dirty="0" smtClean="0"/>
              <a:t>W</a:t>
            </a:r>
            <a:r>
              <a:rPr lang="en-US" dirty="0" smtClean="0"/>
              <a:t>hat career area</a:t>
            </a:r>
          </a:p>
          <a:p>
            <a:pPr lvl="1"/>
            <a:r>
              <a:rPr lang="en-US" dirty="0" smtClean="0"/>
              <a:t>Steps you’ll take to get there</a:t>
            </a:r>
          </a:p>
          <a:p>
            <a:pPr lvl="1"/>
            <a:r>
              <a:rPr lang="en-US" dirty="0" smtClean="0"/>
              <a:t>Have a plan in mind</a:t>
            </a:r>
          </a:p>
          <a:p>
            <a:pPr lvl="1"/>
            <a:r>
              <a:rPr lang="en-US" dirty="0" smtClean="0"/>
              <a:t>Set some goals</a:t>
            </a:r>
          </a:p>
          <a:p>
            <a:pPr lvl="1"/>
            <a:r>
              <a:rPr lang="en-US" dirty="0" smtClean="0"/>
              <a:t>Document your progress toward those goals</a:t>
            </a:r>
          </a:p>
          <a:p>
            <a:pPr lvl="1"/>
            <a:r>
              <a:rPr lang="en-US" dirty="0" smtClean="0"/>
              <a:t>Keep records of career related activities, jobs, and accomplishments.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z="3600" dirty="0" smtClean="0"/>
              <a:t>Tips to Consider When Making Decisions about Your Future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dissolve">
                                      <p:cBhvr>
                                        <p:cTn id="23"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5000" fill="hold"/>
                                        <p:tgtEl>
                                          <p:spTgt spid="2">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dissolve">
                                      <p:cBhvr>
                                        <p:cTn id="34"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9" presetClass="entr" presetSubtype="1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0" dur="5000" fill="hold"/>
                                        <p:tgtEl>
                                          <p:spTgt spid="2">
                                            <p:txEl>
                                              <p:pRg st="6" end="6"/>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dissolve">
                                      <p:cBhvr>
                                        <p:cTn id="45" dur="500"/>
                                        <p:tgtEl>
                                          <p:spTgt spid="2">
                                            <p:txEl>
                                              <p:pRg st="7" end="7"/>
                                            </p:txEl>
                                          </p:spTgt>
                                        </p:tgtEl>
                                      </p:cBhvr>
                                    </p:animEffect>
                                  </p:childTnLst>
                                  <p:subTnLst>
                                    <p:animClr>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blinds(horizontal)">
                                      <p:cBhvr>
                                        <p:cTn id="50" dur="500"/>
                                        <p:tgtEl>
                                          <p:spTgt spid="2">
                                            <p:txEl>
                                              <p:pRg st="8" end="8"/>
                                            </p:txEl>
                                          </p:spTgt>
                                        </p:tgtEl>
                                      </p:cBhvr>
                                    </p:animEffect>
                                  </p:childTnLst>
                                  <p:subTnLst>
                                    <p:animClr>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education = more career options</a:t>
            </a:r>
          </a:p>
          <a:p>
            <a:endParaRPr lang="en-US" dirty="0" smtClean="0"/>
          </a:p>
          <a:p>
            <a:r>
              <a:rPr lang="en-US" dirty="0" smtClean="0"/>
              <a:t>Choices to high wage/high skill jobs:</a:t>
            </a:r>
          </a:p>
          <a:p>
            <a:pPr lvl="1"/>
            <a:r>
              <a:rPr lang="en-US" dirty="0" smtClean="0"/>
              <a:t>4-year university/college degree</a:t>
            </a:r>
          </a:p>
          <a:p>
            <a:pPr lvl="1"/>
            <a:r>
              <a:rPr lang="en-US" dirty="0" smtClean="0"/>
              <a:t>Occupational certificates</a:t>
            </a:r>
          </a:p>
          <a:p>
            <a:pPr lvl="1"/>
            <a:r>
              <a:rPr lang="en-US" dirty="0" smtClean="0"/>
              <a:t>Community college degrees</a:t>
            </a:r>
          </a:p>
          <a:p>
            <a:pPr lvl="1"/>
            <a:endParaRPr lang="en-US" dirty="0" smtClean="0"/>
          </a:p>
          <a:p>
            <a:pPr lvl="1"/>
            <a:endParaRPr lang="en-US" dirty="0" smtClean="0"/>
          </a:p>
          <a:p>
            <a:pPr lvl="1" algn="ctr">
              <a:buNone/>
            </a:pPr>
            <a:r>
              <a:rPr lang="en-US" dirty="0" smtClean="0"/>
              <a:t>MORE IS BETTER!</a:t>
            </a:r>
            <a:endParaRPr lang="en-US" dirty="0"/>
          </a:p>
        </p:txBody>
      </p:sp>
      <p:sp>
        <p:nvSpPr>
          <p:cNvPr id="3" name="Title 2"/>
          <p:cNvSpPr>
            <a:spLocks noGrp="1"/>
          </p:cNvSpPr>
          <p:nvPr>
            <p:ph type="title"/>
          </p:nvPr>
        </p:nvSpPr>
        <p:spPr/>
        <p:txBody>
          <a:bodyPr/>
          <a:lstStyle/>
          <a:p>
            <a:r>
              <a:rPr lang="en-US" dirty="0" smtClean="0"/>
              <a:t>Don’t stop with high school</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0" end="0"/>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heckerboard(across)">
                                      <p:cBhvr>
                                        <p:cTn id="18"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
                                            <p:txEl>
                                              <p:pRg st="4" end="4"/>
                                            </p:txEl>
                                          </p:spTgt>
                                        </p:tgtEl>
                                        <p:attrNameLst>
                                          <p:attrName>ppt_c</p:attrName>
                                        </p:attrNameLst>
                                      </p:cBhvr>
                                      <p:to>
                                        <a:schemeClr val="accent2"/>
                                      </p:to>
                                    </p:animClr>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to="" calcmode="lin" valueType="num">
                                      <p:cBhvr>
                                        <p:cTn id="29" dur="1" fill="hold"/>
                                        <p:tgtEl>
                                          <p:spTgt spid="2">
                                            <p:txEl>
                                              <p:pRg st="5" end="5"/>
                                            </p:txEl>
                                          </p:spTgt>
                                        </p:tgtEl>
                                        <p:attrNameLst>
                                          <p:attrName/>
                                        </p:attrNameLst>
                                      </p:cBhvr>
                                    </p:anim>
                                  </p:childTnLst>
                                  <p:subTnLst>
                                    <p:animClr>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p:cTn id="34" dur="5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35" dur="5000" fill="hold"/>
                                        <p:tgtEl>
                                          <p:spTgt spid="2">
                                            <p:txEl>
                                              <p:pRg st="8" end="8"/>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8" end="8"/>
                                            </p:txEl>
                                          </p:spTgt>
                                        </p:tgtEl>
                                        <p:attrNameLst>
                                          <p:attrName>ppt_c</p:attrName>
                                        </p:attrNameLst>
                                      </p:cBhvr>
                                      <p:to>
                                        <a:srgbClr val="33CC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gn="ctr">
              <a:buNone/>
            </a:pPr>
            <a:r>
              <a:rPr lang="en-US" dirty="0" smtClean="0"/>
              <a:t>Technology continues to change the workplace and more jobs in the future will require the use of a computer.</a:t>
            </a:r>
          </a:p>
          <a:p>
            <a:pPr algn="ctr">
              <a:buNone/>
            </a:pPr>
            <a:endParaRPr lang="en-US" dirty="0" smtClean="0"/>
          </a:p>
          <a:p>
            <a:pPr algn="ctr">
              <a:buNone/>
            </a:pPr>
            <a:r>
              <a:rPr lang="en-US" dirty="0" smtClean="0"/>
              <a:t>Take every advantage in courses and personal use to learn how to use computers and their programs.</a:t>
            </a:r>
          </a:p>
          <a:p>
            <a:endParaRPr lang="en-US" dirty="0"/>
          </a:p>
        </p:txBody>
      </p:sp>
      <p:sp>
        <p:nvSpPr>
          <p:cNvPr id="3" name="Title 2"/>
          <p:cNvSpPr>
            <a:spLocks noGrp="1"/>
          </p:cNvSpPr>
          <p:nvPr>
            <p:ph type="title"/>
          </p:nvPr>
        </p:nvSpPr>
        <p:spPr/>
        <p:txBody>
          <a:bodyPr/>
          <a:lstStyle/>
          <a:p>
            <a:r>
              <a:rPr lang="en-US" dirty="0" smtClean="0"/>
              <a:t>Develop basic computer skills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2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iterate type="wd">
                                    <p:tmPct val="10000"/>
                                  </p:iterate>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20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Learning by doing is a great way to research careers and gain some work experience which is listed with the advanced education for most developing and demand jobs.</a:t>
            </a:r>
          </a:p>
          <a:p>
            <a:endParaRPr lang="en-US" dirty="0" smtClean="0"/>
          </a:p>
          <a:p>
            <a:r>
              <a:rPr lang="en-US" dirty="0" smtClean="0"/>
              <a:t>Hands-On can mean:</a:t>
            </a:r>
          </a:p>
          <a:p>
            <a:pPr lvl="1"/>
            <a:r>
              <a:rPr lang="en-US" dirty="0" smtClean="0"/>
              <a:t>Career and technical programs,</a:t>
            </a:r>
          </a:p>
          <a:p>
            <a:pPr lvl="1"/>
            <a:r>
              <a:rPr lang="en-US" dirty="0" smtClean="0"/>
              <a:t>Internships,</a:t>
            </a:r>
          </a:p>
          <a:p>
            <a:pPr lvl="1"/>
            <a:r>
              <a:rPr lang="en-US" dirty="0" smtClean="0"/>
              <a:t>Part-time jobs,</a:t>
            </a:r>
          </a:p>
          <a:p>
            <a:pPr lvl="1"/>
            <a:r>
              <a:rPr lang="en-US" dirty="0" smtClean="0"/>
              <a:t>Job shadowing,</a:t>
            </a:r>
          </a:p>
          <a:p>
            <a:pPr lvl="1"/>
            <a:r>
              <a:rPr lang="en-US" dirty="0" smtClean="0"/>
              <a:t>Youth apprenticeship, and</a:t>
            </a:r>
          </a:p>
          <a:p>
            <a:pPr lvl="1"/>
            <a:r>
              <a:rPr lang="en-US" dirty="0" smtClean="0"/>
              <a:t>Volunteer work </a:t>
            </a:r>
            <a:endParaRPr lang="en-US" dirty="0"/>
          </a:p>
        </p:txBody>
      </p:sp>
      <p:sp>
        <p:nvSpPr>
          <p:cNvPr id="3" name="Title 2"/>
          <p:cNvSpPr>
            <a:spLocks noGrp="1"/>
          </p:cNvSpPr>
          <p:nvPr>
            <p:ph type="title"/>
          </p:nvPr>
        </p:nvSpPr>
        <p:spPr/>
        <p:txBody>
          <a:bodyPr/>
          <a:lstStyle/>
          <a:p>
            <a:r>
              <a:rPr lang="en-US" dirty="0" smtClean="0"/>
              <a:t>Gain valuable work experience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p:cTn id="18" dur="5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9" dur="5000" fill="hold"/>
                                        <p:tgtEl>
                                          <p:spTgt spid="2">
                                            <p:txEl>
                                              <p:pRg st="3" end="3"/>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5" dur="5000" fill="hold"/>
                                        <p:tgtEl>
                                          <p:spTgt spid="2">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4" end="4"/>
                                            </p:txEl>
                                          </p:spTgt>
                                        </p:tgtEl>
                                        <p:attrNameLst>
                                          <p:attrName>ppt_c</p:attrName>
                                        </p:attrNameLst>
                                      </p:cBhvr>
                                      <p:to>
                                        <a:schemeClr val="accent2"/>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to="" calcmode="lin" valueType="num">
                                      <p:cBhvr>
                                        <p:cTn id="30" dur="1" fill="hold"/>
                                        <p:tgtEl>
                                          <p:spTgt spid="2">
                                            <p:txEl>
                                              <p:pRg st="5" end="5"/>
                                            </p:txEl>
                                          </p:spTgt>
                                        </p:tgtEl>
                                        <p:attrNameLst>
                                          <p:attrName/>
                                        </p:attrNameLst>
                                      </p:cBhvr>
                                    </p:anim>
                                  </p:childTnLst>
                                  <p:subTnLst>
                                    <p:animClr>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to="" calcmode="lin" valueType="num">
                                      <p:cBhvr>
                                        <p:cTn id="35" dur="1" fill="hold"/>
                                        <p:tgtEl>
                                          <p:spTgt spid="2">
                                            <p:txEl>
                                              <p:pRg st="6" end="6"/>
                                            </p:txEl>
                                          </p:spTgt>
                                        </p:tgtEl>
                                        <p:attrNameLst>
                                          <p:attrName/>
                                        </p:attrNameLst>
                                      </p:cBhvr>
                                    </p:anim>
                                  </p:childTnLst>
                                  <p:subTnLst>
                                    <p:animClr>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to="" calcmode="lin" valueType="num">
                                      <p:cBhvr>
                                        <p:cTn id="40" dur="1" fill="hold"/>
                                        <p:tgtEl>
                                          <p:spTgt spid="2">
                                            <p:txEl>
                                              <p:pRg st="7" end="7"/>
                                            </p:txEl>
                                          </p:spTgt>
                                        </p:tgtEl>
                                        <p:attrNameLst>
                                          <p:attrName/>
                                        </p:attrNameLst>
                                      </p:cBhvr>
                                    </p:anim>
                                  </p:childTnLst>
                                  <p:subTnLst>
                                    <p:animClr>
                                      <p:cBhvr override="childStyle">
                                        <p:cTn dur="1" fill="hold" display="0" masterRel="nextClick" afterEffect="1"/>
                                        <p:tgtEl>
                                          <p:spTgt spid="2">
                                            <p:txEl>
                                              <p:pRg st="7" end="7"/>
                                            </p:txEl>
                                          </p:spTgt>
                                        </p:tgtEl>
                                        <p:attrNameLst>
                                          <p:attrName>ppt_c</p:attrName>
                                        </p:attrNameLst>
                                      </p:cBhvr>
                                      <p:to>
                                        <a:schemeClr val="accent2"/>
                                      </p:to>
                                    </p:animClr>
                                  </p:subTnLst>
                                </p:cTn>
                              </p:par>
                            </p:childTnLst>
                          </p:cTn>
                        </p:par>
                      </p:childTnLst>
                    </p:cTn>
                  </p:par>
                  <p:par>
                    <p:cTn id="41" fill="hold">
                      <p:stCondLst>
                        <p:cond delay="indefinite"/>
                      </p:stCondLst>
                      <p:childTnLst>
                        <p:par>
                          <p:cTn id="42" fill="hold">
                            <p:stCondLst>
                              <p:cond delay="0"/>
                            </p:stCondLst>
                            <p:childTnLst>
                              <p:par>
                                <p:cTn id="43" presetID="19" presetClass="entr" presetSubtype="1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p:cTn id="45" dur="5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46" dur="5000" fill="hold"/>
                                        <p:tgtEl>
                                          <p:spTgt spid="2">
                                            <p:txEl>
                                              <p:pRg st="8" end="8"/>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8" end="8"/>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ideal job for you may be something you have never heard or thought about.</a:t>
            </a:r>
          </a:p>
          <a:p>
            <a:endParaRPr lang="en-US" dirty="0" smtClean="0"/>
          </a:p>
          <a:p>
            <a:r>
              <a:rPr lang="en-US" dirty="0" smtClean="0"/>
              <a:t>Think about the skills and education you’ll need in addition to job availability and salary potential.</a:t>
            </a:r>
          </a:p>
          <a:p>
            <a:endParaRPr lang="en-US" dirty="0"/>
          </a:p>
        </p:txBody>
      </p:sp>
      <p:sp>
        <p:nvSpPr>
          <p:cNvPr id="3" name="Title 2"/>
          <p:cNvSpPr>
            <a:spLocks noGrp="1"/>
          </p:cNvSpPr>
          <p:nvPr>
            <p:ph type="title"/>
          </p:nvPr>
        </p:nvSpPr>
        <p:spPr/>
        <p:txBody>
          <a:bodyPr>
            <a:normAutofit fontScale="90000"/>
          </a:bodyPr>
          <a:lstStyle/>
          <a:p>
            <a:r>
              <a:rPr lang="en-US" dirty="0" smtClean="0"/>
              <a:t>Find out what careers are out there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
                                            <p:txEl>
                                              <p:pRg st="1" end="1"/>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3" end="3"/>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r>
              <a:rPr lang="en-US" dirty="0" smtClean="0"/>
              <a:t>Don’t let the lack of funds keep you from planning additional education past high school.  </a:t>
            </a:r>
          </a:p>
          <a:p>
            <a:r>
              <a:rPr lang="en-US" dirty="0" smtClean="0"/>
              <a:t>Explore with your counselor the many options available to help you finance your way to a vocational center, community college, or university.</a:t>
            </a:r>
          </a:p>
          <a:p>
            <a:pPr algn="ctr">
              <a:buNone/>
            </a:pPr>
            <a:r>
              <a:rPr lang="en-US" dirty="0" smtClean="0"/>
              <a:t>You will be surprised!</a:t>
            </a:r>
            <a:endParaRPr lang="en-US" dirty="0"/>
          </a:p>
        </p:txBody>
      </p:sp>
      <p:sp>
        <p:nvSpPr>
          <p:cNvPr id="3" name="Title 2"/>
          <p:cNvSpPr>
            <a:spLocks noGrp="1"/>
          </p:cNvSpPr>
          <p:nvPr>
            <p:ph type="title"/>
          </p:nvPr>
        </p:nvSpPr>
        <p:spPr/>
        <p:txBody>
          <a:bodyPr/>
          <a:lstStyle/>
          <a:p>
            <a:r>
              <a:rPr lang="en-US" dirty="0" smtClean="0"/>
              <a:t>Ask about financial aid</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20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rgbClr val="33CC33"/>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wd">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20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8" dur="5000" fill="hold"/>
                                        <p:tgtEl>
                                          <p:spTgt spid="2">
                                            <p:txEl>
                                              <p:pRg st="3" end="3"/>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Life- long learning means life, not just high school or college! </a:t>
            </a:r>
          </a:p>
          <a:p>
            <a:endParaRPr lang="en-US" dirty="0" smtClean="0"/>
          </a:p>
          <a:p>
            <a:r>
              <a:rPr lang="en-US" dirty="0" smtClean="0"/>
              <a:t>Take every opportunity to learn new skills. </a:t>
            </a:r>
          </a:p>
          <a:p>
            <a:endParaRPr lang="en-US" dirty="0" smtClean="0"/>
          </a:p>
          <a:p>
            <a:endParaRPr lang="en-US" dirty="0" smtClean="0"/>
          </a:p>
          <a:p>
            <a:r>
              <a:rPr lang="en-US" dirty="0" smtClean="0"/>
              <a:t>Adapt to the world of Technology</a:t>
            </a:r>
          </a:p>
          <a:p>
            <a:endParaRPr lang="en-US" dirty="0"/>
          </a:p>
        </p:txBody>
      </p:sp>
      <p:sp>
        <p:nvSpPr>
          <p:cNvPr id="3" name="Title 2"/>
          <p:cNvSpPr>
            <a:spLocks noGrp="1"/>
          </p:cNvSpPr>
          <p:nvPr>
            <p:ph type="title"/>
          </p:nvPr>
        </p:nvSpPr>
        <p:spPr/>
        <p:txBody>
          <a:bodyPr/>
          <a:lstStyle/>
          <a:p>
            <a:r>
              <a:rPr lang="en-US" dirty="0" smtClean="0"/>
              <a:t>Keep learning</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20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20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2">
                                            <p:txEl>
                                              <p:pRg st="5" end="5"/>
                                            </p:txEl>
                                          </p:spTgt>
                                        </p:tgtEl>
                                      </p:cBhvr>
                                      <p:by x="150000" y="150000"/>
                                    </p:animScale>
                                  </p:childTnLst>
                                  <p:subTnLst>
                                    <p:animClr>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Goal: To learn more about personal work-related interests.</a:t>
            </a:r>
            <a:endParaRPr lang="en-US" dirty="0"/>
          </a:p>
        </p:txBody>
      </p:sp>
      <p:sp>
        <p:nvSpPr>
          <p:cNvPr id="3" name="Title 2"/>
          <p:cNvSpPr>
            <a:spLocks noGrp="1"/>
          </p:cNvSpPr>
          <p:nvPr>
            <p:ph type="title"/>
          </p:nvPr>
        </p:nvSpPr>
        <p:spPr/>
        <p:txBody>
          <a:bodyPr>
            <a:normAutofit fontScale="90000"/>
          </a:bodyPr>
          <a:lstStyle/>
          <a:p>
            <a:r>
              <a:rPr lang="en-US" dirty="0" smtClean="0"/>
              <a:t>Lesson 2: Likes and Dislikes and What this Means</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Your interests and likes related to occupations can help you focus on the cluster of occupations and not just on a job as “that job” may not exist in the next several year.</a:t>
            </a:r>
          </a:p>
          <a:p>
            <a:endParaRPr lang="en-US" dirty="0" smtClean="0"/>
          </a:p>
          <a:p>
            <a:r>
              <a:rPr lang="en-US" dirty="0" smtClean="0"/>
              <a:t>NOT a test!  No right or wrong answers!</a:t>
            </a:r>
          </a:p>
          <a:p>
            <a:endParaRPr lang="en-US" dirty="0" smtClean="0"/>
          </a:p>
          <a:p>
            <a:r>
              <a:rPr lang="en-US" dirty="0" smtClean="0"/>
              <a:t>Results will help you to know jobs that you might be interested in for further research.</a:t>
            </a:r>
            <a:endParaRPr lang="en-US" dirty="0"/>
          </a:p>
        </p:txBody>
      </p:sp>
      <p:sp>
        <p:nvSpPr>
          <p:cNvPr id="3" name="Title 2"/>
          <p:cNvSpPr>
            <a:spLocks noGrp="1"/>
          </p:cNvSpPr>
          <p:nvPr>
            <p:ph type="title"/>
          </p:nvPr>
        </p:nvSpPr>
        <p:spPr/>
        <p:txBody>
          <a:bodyPr/>
          <a:lstStyle/>
          <a:p>
            <a:r>
              <a:rPr lang="en-US" dirty="0" smtClean="0"/>
              <a:t>Interest Activity</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20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DOING THE INTEREST ACTIVITY</a:t>
            </a:r>
          </a:p>
          <a:p>
            <a:pPr algn="ctr">
              <a:buNone/>
            </a:pPr>
            <a:endParaRPr lang="en-US" dirty="0" smtClean="0"/>
          </a:p>
          <a:p>
            <a:pPr algn="ctr">
              <a:buNone/>
            </a:pPr>
            <a:endParaRPr lang="en-US" dirty="0" smtClean="0"/>
          </a:p>
          <a:p>
            <a:pPr algn="ctr">
              <a:buNone/>
            </a:pPr>
            <a:r>
              <a:rPr lang="en-US" dirty="0" smtClean="0"/>
              <a:t>10 minutes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The training guide (Teacher/Counselor Guide for College Access! HIGH SCHOOL – YOUR LIFE – YOUR FUTURE) has a separate </a:t>
            </a:r>
            <a:r>
              <a:rPr lang="en-US" dirty="0" err="1" smtClean="0"/>
              <a:t>powerpoint</a:t>
            </a:r>
            <a:r>
              <a:rPr lang="en-US" dirty="0" smtClean="0"/>
              <a:t> as this one is for the “Getting Ready for College Guide” only.  </a:t>
            </a:r>
          </a:p>
          <a:p>
            <a:endParaRPr lang="en-US" dirty="0" smtClean="0"/>
          </a:p>
          <a:p>
            <a:r>
              <a:rPr lang="en-US" dirty="0" smtClean="0"/>
              <a:t>That guide is designed for you to use in training with student who will also have a copy of the Freshman Student Guide.</a:t>
            </a:r>
          </a:p>
          <a:p>
            <a:endParaRPr lang="en-US" dirty="0" smtClean="0"/>
          </a:p>
          <a:p>
            <a:r>
              <a:rPr lang="en-US" dirty="0" smtClean="0"/>
              <a:t>The lessons, suggestions and comments in your leader guide are designed to help you with your presentations to students and in training all students for access into college.</a:t>
            </a:r>
            <a:endParaRPr lang="en-US" dirty="0"/>
          </a:p>
        </p:txBody>
      </p:sp>
      <p:sp>
        <p:nvSpPr>
          <p:cNvPr id="3" name="Title 2"/>
          <p:cNvSpPr>
            <a:spLocks noGrp="1"/>
          </p:cNvSpPr>
          <p:nvPr>
            <p:ph type="title"/>
          </p:nvPr>
        </p:nvSpPr>
        <p:spPr/>
        <p:txBody>
          <a:bodyPr/>
          <a:lstStyle/>
          <a:p>
            <a:r>
              <a:rPr lang="en-US" dirty="0" smtClean="0"/>
              <a:t>Remember…	</a:t>
            </a:r>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career cluster consists of occupations that have been grouped according to common knowledge and skills</a:t>
            </a:r>
          </a:p>
          <a:p>
            <a:endParaRPr lang="en-US" dirty="0" smtClean="0"/>
          </a:p>
          <a:p>
            <a:r>
              <a:rPr lang="en-US" dirty="0" smtClean="0"/>
              <a:t>Typically, one’s interests fall within one to three career clusters which can be related.</a:t>
            </a:r>
            <a:endParaRPr lang="en-US" dirty="0"/>
          </a:p>
        </p:txBody>
      </p:sp>
      <p:sp>
        <p:nvSpPr>
          <p:cNvPr id="3" name="Title 2"/>
          <p:cNvSpPr>
            <a:spLocks noGrp="1"/>
          </p:cNvSpPr>
          <p:nvPr>
            <p:ph type="title"/>
          </p:nvPr>
        </p:nvSpPr>
        <p:spPr/>
        <p:txBody>
          <a:bodyPr/>
          <a:lstStyle/>
          <a:p>
            <a:r>
              <a:rPr lang="en-US" dirty="0" smtClean="0"/>
              <a:t>Career Clusters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Agriculture, Food, &amp; Natural Resources </a:t>
            </a:r>
          </a:p>
          <a:p>
            <a:r>
              <a:rPr lang="en-US" dirty="0" smtClean="0"/>
              <a:t>Architecture &amp; Construction </a:t>
            </a:r>
          </a:p>
          <a:p>
            <a:r>
              <a:rPr lang="en-US" dirty="0" smtClean="0"/>
              <a:t>Arts, Audio/Video Technology, &amp; Communication </a:t>
            </a:r>
          </a:p>
          <a:p>
            <a:r>
              <a:rPr lang="en-US" dirty="0" smtClean="0"/>
              <a:t>Business, Management &amp; Administration </a:t>
            </a:r>
          </a:p>
          <a:p>
            <a:r>
              <a:rPr lang="en-US" dirty="0" smtClean="0"/>
              <a:t>Education &amp; Training </a:t>
            </a:r>
          </a:p>
          <a:p>
            <a:r>
              <a:rPr lang="en-US" dirty="0" smtClean="0"/>
              <a:t>Financial Services </a:t>
            </a:r>
          </a:p>
          <a:p>
            <a:r>
              <a:rPr lang="en-US" dirty="0" smtClean="0"/>
              <a:t>Government &amp; Public Administration </a:t>
            </a:r>
          </a:p>
          <a:p>
            <a:r>
              <a:rPr lang="en-US" dirty="0" smtClean="0"/>
              <a:t>Health Science </a:t>
            </a:r>
            <a:endParaRPr lang="en-US" dirty="0"/>
          </a:p>
        </p:txBody>
      </p:sp>
      <p:sp>
        <p:nvSpPr>
          <p:cNvPr id="3" name="Title 2"/>
          <p:cNvSpPr>
            <a:spLocks noGrp="1"/>
          </p:cNvSpPr>
          <p:nvPr>
            <p:ph type="title"/>
          </p:nvPr>
        </p:nvSpPr>
        <p:spPr/>
        <p:txBody>
          <a:bodyPr/>
          <a:lstStyle/>
          <a:p>
            <a:r>
              <a:rPr lang="en-US" dirty="0" smtClean="0"/>
              <a:t>16 Career Clusters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subTnLst>
                                    <p:animClr>
                                      <p:cBhvr override="childStyle">
                                        <p:cTn dur="1" fill="hold" display="0" masterRel="nextClick" afterEffect="1"/>
                                        <p:tgtEl>
                                          <p:spTgt spid="2">
                                            <p:txEl>
                                              <p:pRg st="0" end="0"/>
                                            </p:txEl>
                                          </p:spTgt>
                                        </p:tgtEl>
                                        <p:attrNameLst>
                                          <p:attrName>ppt_c</p:attrName>
                                        </p:attrNameLst>
                                      </p:cBhvr>
                                      <p:to>
                                        <a:srgbClr val="33CC33"/>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subTnLst>
                                    <p:animClr>
                                      <p:cBhvr override="childStyle">
                                        <p:cTn dur="1" fill="hold" display="0" masterRel="nextClick" afterEffect="1"/>
                                        <p:tgtEl>
                                          <p:spTgt spid="2">
                                            <p:txEl>
                                              <p:pRg st="1" end="1"/>
                                            </p:txEl>
                                          </p:spTgt>
                                        </p:tgtEl>
                                        <p:attrNameLst>
                                          <p:attrName>ppt_c</p:attrName>
                                        </p:attrNameLst>
                                      </p:cBhvr>
                                      <p:to>
                                        <a:srgbClr val="CC9900"/>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subTnLst>
                                    <p:animClr>
                                      <p:cBhvr override="childStyle">
                                        <p:cTn dur="1" fill="hold" display="0" masterRel="nextClick" afterEffect="1"/>
                                        <p:tgtEl>
                                          <p:spTgt spid="2">
                                            <p:txEl>
                                              <p:pRg st="2" end="2"/>
                                            </p:txEl>
                                          </p:spTgt>
                                        </p:tgtEl>
                                        <p:attrNameLst>
                                          <p:attrName>ppt_c</p:attrName>
                                        </p:attrNameLst>
                                      </p:cBhvr>
                                      <p:to>
                                        <a:srgbClr val="0099FF"/>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subTnLst>
                                    <p:animClr>
                                      <p:cBhvr override="childStyle">
                                        <p:cTn dur="1" fill="hold" display="0" masterRel="nextClick" afterEffect="1"/>
                                        <p:tgtEl>
                                          <p:spTgt spid="2">
                                            <p:txEl>
                                              <p:pRg st="3" end="3"/>
                                            </p:txEl>
                                          </p:spTgt>
                                        </p:tgtEl>
                                        <p:attrNameLst>
                                          <p:attrName>ppt_c</p:attrName>
                                        </p:attrNameLst>
                                      </p:cBhvr>
                                      <p:to>
                                        <a:srgbClr val="CC00FF"/>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subTnLst>
                                    <p:animClr>
                                      <p:cBhvr override="childStyle">
                                        <p:cTn dur="1" fill="hold" display="0" masterRel="nextClick" afterEffect="1"/>
                                        <p:tgtEl>
                                          <p:spTgt spid="2">
                                            <p:txEl>
                                              <p:pRg st="4" end="4"/>
                                            </p:txEl>
                                          </p:spTgt>
                                        </p:tgtEl>
                                        <p:attrNameLst>
                                          <p:attrName>ppt_c</p:attrName>
                                        </p:attrNameLst>
                                      </p:cBhvr>
                                      <p:to>
                                        <a:srgbClr val="669900"/>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to="" calcmode="lin" valueType="num">
                                      <p:cBhvr>
                                        <p:cTn id="32" dur="1" fill="hold"/>
                                        <p:tgtEl>
                                          <p:spTgt spid="2">
                                            <p:txEl>
                                              <p:pRg st="5" end="5"/>
                                            </p:txEl>
                                          </p:spTgt>
                                        </p:tgtEl>
                                        <p:attrNameLst>
                                          <p:attrName/>
                                        </p:attrNameLst>
                                      </p:cBhvr>
                                    </p:anim>
                                  </p:childTnLst>
                                  <p:subTnLst>
                                    <p:animClr>
                                      <p:cBhvr override="childStyle">
                                        <p:cTn dur="1" fill="hold" display="0" masterRel="nextClick" afterEffect="1"/>
                                        <p:tgtEl>
                                          <p:spTgt spid="2">
                                            <p:txEl>
                                              <p:pRg st="5" end="5"/>
                                            </p:txEl>
                                          </p:spTgt>
                                        </p:tgtEl>
                                        <p:attrNameLst>
                                          <p:attrName>ppt_c</p:attrName>
                                        </p:attrNameLst>
                                      </p:cBhvr>
                                      <p:to>
                                        <a:srgbClr val="9933FF"/>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to="" calcmode="lin" valueType="num">
                                      <p:cBhvr>
                                        <p:cTn id="37" dur="1" fill="hold"/>
                                        <p:tgtEl>
                                          <p:spTgt spid="2">
                                            <p:txEl>
                                              <p:pRg st="6" end="6"/>
                                            </p:txEl>
                                          </p:spTgt>
                                        </p:tgtEl>
                                        <p:attrNameLst>
                                          <p:attrName/>
                                        </p:attrNameLst>
                                      </p:cBhvr>
                                    </p:anim>
                                  </p:childTnLst>
                                  <p:subTnLst>
                                    <p:animClr>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to="" calcmode="lin" valueType="num">
                                      <p:cBhvr>
                                        <p:cTn id="42" dur="1" fill="hold"/>
                                        <p:tgtEl>
                                          <p:spTgt spid="2">
                                            <p:txEl>
                                              <p:pRg st="7" end="7"/>
                                            </p:txEl>
                                          </p:spTgt>
                                        </p:tgtEl>
                                        <p:attrNameLst>
                                          <p:attrName/>
                                        </p:attrNameLst>
                                      </p:cBhvr>
                                    </p:anim>
                                  </p:childTnLst>
                                  <p:subTnLst>
                                    <p:animClr>
                                      <p:cBhvr override="childStyle">
                                        <p:cTn dur="1" fill="hold" display="0" masterRel="nextClick" afterEffect="1"/>
                                        <p:tgtEl>
                                          <p:spTgt spid="2">
                                            <p:txEl>
                                              <p:pRg st="7" end="7"/>
                                            </p:txEl>
                                          </p:spTgt>
                                        </p:tgtEl>
                                        <p:attrNameLst>
                                          <p:attrName>ppt_c</p:attrName>
                                        </p:attrNameLst>
                                      </p:cBhvr>
                                      <p:to>
                                        <a:srgbClr val="00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Hospitality &amp; Tourism </a:t>
            </a:r>
          </a:p>
          <a:p>
            <a:r>
              <a:rPr lang="en-US" dirty="0" smtClean="0"/>
              <a:t>Human Services </a:t>
            </a:r>
          </a:p>
          <a:p>
            <a:r>
              <a:rPr lang="en-US" dirty="0" smtClean="0"/>
              <a:t>Information Technology </a:t>
            </a:r>
          </a:p>
          <a:p>
            <a:r>
              <a:rPr lang="en-US" dirty="0" smtClean="0"/>
              <a:t>Law, Public Safety &amp; Security </a:t>
            </a:r>
          </a:p>
          <a:p>
            <a:r>
              <a:rPr lang="en-US" dirty="0" smtClean="0"/>
              <a:t>Manufacturing</a:t>
            </a:r>
          </a:p>
          <a:p>
            <a:r>
              <a:rPr lang="en-US" dirty="0" smtClean="0"/>
              <a:t>Marketing, Sales, &amp; Service </a:t>
            </a:r>
          </a:p>
          <a:p>
            <a:r>
              <a:rPr lang="en-US" dirty="0" smtClean="0"/>
              <a:t>Science, Technology, Engineering, &amp; Mathematics (STEM)</a:t>
            </a:r>
          </a:p>
          <a:p>
            <a:r>
              <a:rPr lang="en-US" dirty="0" smtClean="0"/>
              <a:t>Transportation, Distribution, &amp; Logistics </a:t>
            </a:r>
          </a:p>
        </p:txBody>
      </p:sp>
      <p:sp>
        <p:nvSpPr>
          <p:cNvPr id="3" name="Title 2"/>
          <p:cNvSpPr>
            <a:spLocks noGrp="1"/>
          </p:cNvSpPr>
          <p:nvPr>
            <p:ph type="title"/>
          </p:nvPr>
        </p:nvSpPr>
        <p:spPr/>
        <p:txBody>
          <a:bodyPr/>
          <a:lstStyle/>
          <a:p>
            <a:r>
              <a:rPr lang="en-US" dirty="0" smtClean="0"/>
              <a:t>16 Career Clusters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subTnLst>
                                    <p:animClr>
                                      <p:cBhvr override="childStyle">
                                        <p:cTn dur="1" fill="hold" display="0" masterRel="nextClick" afterEffect="1"/>
                                        <p:tgtEl>
                                          <p:spTgt spid="2">
                                            <p:txEl>
                                              <p:pRg st="0" end="0"/>
                                            </p:txEl>
                                          </p:spTgt>
                                        </p:tgtEl>
                                        <p:attrNameLst>
                                          <p:attrName>ppt_c</p:attrName>
                                        </p:attrNameLst>
                                      </p:cBhvr>
                                      <p:to>
                                        <a:srgbClr val="CC00FF"/>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subTnLst>
                                    <p:animClr>
                                      <p:cBhvr override="childStyle">
                                        <p:cTn dur="1" fill="hold" display="0" masterRel="nextClick" afterEffect="1"/>
                                        <p:tgtEl>
                                          <p:spTgt spid="2">
                                            <p:txEl>
                                              <p:pRg st="2" end="2"/>
                                            </p:txEl>
                                          </p:spTgt>
                                        </p:tgtEl>
                                        <p:attrNameLst>
                                          <p:attrName>ppt_c</p:attrName>
                                        </p:attrNameLst>
                                      </p:cBhvr>
                                      <p:to>
                                        <a:srgbClr val="33CC33"/>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subTnLst>
                                    <p:animClr>
                                      <p:cBhvr override="childStyle">
                                        <p:cTn dur="1" fill="hold" display="0" masterRel="nextClick" afterEffect="1"/>
                                        <p:tgtEl>
                                          <p:spTgt spid="2">
                                            <p:txEl>
                                              <p:pRg st="3" end="3"/>
                                            </p:txEl>
                                          </p:spTgt>
                                        </p:tgtEl>
                                        <p:attrNameLst>
                                          <p:attrName>ppt_c</p:attrName>
                                        </p:attrNameLst>
                                      </p:cBhvr>
                                      <p:to>
                                        <a:srgbClr val="0099FF"/>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subTnLst>
                                    <p:animClr>
                                      <p:cBhvr override="childStyle">
                                        <p:cTn dur="1" fill="hold" display="0" masterRel="nextClick" afterEffect="1"/>
                                        <p:tgtEl>
                                          <p:spTgt spid="2">
                                            <p:txEl>
                                              <p:pRg st="4" end="4"/>
                                            </p:txEl>
                                          </p:spTgt>
                                        </p:tgtEl>
                                        <p:attrNameLst>
                                          <p:attrName>ppt_c</p:attrName>
                                        </p:attrNameLst>
                                      </p:cBhvr>
                                      <p:to>
                                        <a:srgbClr val="9933FF"/>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subTnLst>
                                    <p:animClr>
                                      <p:cBhvr override="childStyle">
                                        <p:cTn dur="1" fill="hold" display="0" masterRel="nextClick" afterEffect="1"/>
                                        <p:tgtEl>
                                          <p:spTgt spid="2">
                                            <p:txEl>
                                              <p:pRg st="5" end="5"/>
                                            </p:txEl>
                                          </p:spTgt>
                                        </p:tgtEl>
                                        <p:attrNameLst>
                                          <p:attrName>ppt_c</p:attrName>
                                        </p:attrNameLst>
                                      </p:cBhvr>
                                      <p:to>
                                        <a:srgbClr val="CC9900"/>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iterate type="wd">
                                    <p:tmAbs val="500"/>
                                  </p:iterate>
                                  <p:childTnLst>
                                    <p:set>
                                      <p:cBhvr>
                                        <p:cTn id="31" dur="1" fill="hold">
                                          <p:stCondLst>
                                            <p:cond delay="0"/>
                                          </p:stCondLst>
                                        </p:cTn>
                                        <p:tgtEl>
                                          <p:spTgt spid="2">
                                            <p:txEl>
                                              <p:pRg st="6" end="6"/>
                                            </p:txEl>
                                          </p:spTgt>
                                        </p:tgtEl>
                                        <p:attrNameLst>
                                          <p:attrName>style.visibility</p:attrName>
                                        </p:attrNameLst>
                                      </p:cBhvr>
                                      <p:to>
                                        <p:strVal val="visible"/>
                                      </p:to>
                                    </p:set>
                                    <p:anim to="" calcmode="lin" valueType="num">
                                      <p:cBhvr>
                                        <p:cTn id="32" dur="1" fill="hold"/>
                                        <p:tgtEl>
                                          <p:spTgt spid="2">
                                            <p:txEl>
                                              <p:pRg st="6" end="6"/>
                                            </p:txEl>
                                          </p:spTgt>
                                        </p:tgtEl>
                                        <p:attrNameLst>
                                          <p:attrName/>
                                        </p:attrNameLst>
                                      </p:cBhvr>
                                    </p:anim>
                                  </p:childTnLst>
                                  <p:subTnLst>
                                    <p:animClr>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to="" calcmode="lin" valueType="num">
                                      <p:cBhvr>
                                        <p:cTn id="37" dur="1" fill="hold"/>
                                        <p:tgtEl>
                                          <p:spTgt spid="2">
                                            <p:txEl>
                                              <p:pRg st="7" end="7"/>
                                            </p:txEl>
                                          </p:spTgt>
                                        </p:tgtEl>
                                        <p:attrNameLst>
                                          <p:attrName/>
                                        </p:attrNameLst>
                                      </p:cBhvr>
                                    </p:anim>
                                  </p:childTnLst>
                                  <p:subTnLst>
                                    <p:animClr>
                                      <p:cBhvr override="childStyle">
                                        <p:cTn dur="1" fill="hold" display="0" masterRel="nextClick" afterEffect="1"/>
                                        <p:tgtEl>
                                          <p:spTgt spid="2">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1" y="609599"/>
          <a:ext cx="8153399" cy="6019800"/>
        </p:xfrm>
        <a:graphic>
          <a:graphicData uri="http://schemas.openxmlformats.org/drawingml/2006/table">
            <a:tbl>
              <a:tblPr/>
              <a:tblGrid>
                <a:gridCol w="3733799"/>
                <a:gridCol w="422891"/>
                <a:gridCol w="3996709"/>
              </a:tblGrid>
              <a:tr h="183121">
                <a:tc>
                  <a:txBody>
                    <a:bodyPr/>
                    <a:lstStyle/>
                    <a:p>
                      <a:pPr marL="0" marR="0">
                        <a:lnSpc>
                          <a:spcPct val="115000"/>
                        </a:lnSpc>
                        <a:spcBef>
                          <a:spcPts val="600"/>
                        </a:spcBef>
                        <a:spcAft>
                          <a:spcPts val="600"/>
                        </a:spcAft>
                        <a:tabLst>
                          <a:tab pos="788670" algn="l"/>
                        </a:tabLst>
                      </a:pPr>
                      <a:r>
                        <a:rPr lang="en-US" sz="700" dirty="0">
                          <a:latin typeface="Calibri"/>
                          <a:ea typeface="Times New Roman"/>
                          <a:cs typeface="Times New Roman"/>
                        </a:rPr>
                        <a:t>	</a:t>
                      </a:r>
                      <a:r>
                        <a:rPr lang="en-US" sz="800" b="1" u="sng" dirty="0">
                          <a:latin typeface="Calibri"/>
                          <a:ea typeface="Times New Roman"/>
                          <a:cs typeface="Times New Roman"/>
                        </a:rPr>
                        <a:t>R</a:t>
                      </a:r>
                      <a:r>
                        <a:rPr lang="en-US" sz="600" b="1" u="sng" dirty="0">
                          <a:latin typeface="Calibri"/>
                          <a:ea typeface="Times New Roman"/>
                          <a:cs typeface="Times New Roman"/>
                        </a:rPr>
                        <a:t>EALISTIC:</a:t>
                      </a:r>
                      <a:r>
                        <a:rPr lang="en-US" sz="600" b="1" dirty="0">
                          <a:latin typeface="Calibri"/>
                          <a:ea typeface="Times New Roman"/>
                          <a:cs typeface="Times New Roman"/>
                        </a:rPr>
                        <a:t>   “DOERS”</a:t>
                      </a:r>
                      <a:endParaRPr lang="en-US" sz="700" dirty="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600"/>
                        </a:spcBef>
                        <a:spcAft>
                          <a:spcPts val="600"/>
                        </a:spcAft>
                      </a:pP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tabLst>
                          <a:tab pos="744855" algn="l"/>
                        </a:tabLst>
                      </a:pPr>
                      <a:r>
                        <a:rPr lang="en-US" sz="700">
                          <a:latin typeface="Calibri"/>
                          <a:ea typeface="Times New Roman"/>
                          <a:cs typeface="Times New Roman"/>
                        </a:rPr>
                        <a:t>	</a:t>
                      </a:r>
                      <a:r>
                        <a:rPr lang="en-US" sz="800" b="1" u="sng">
                          <a:latin typeface="Calibri"/>
                          <a:ea typeface="Times New Roman"/>
                          <a:cs typeface="Times New Roman"/>
                        </a:rPr>
                        <a:t>A</a:t>
                      </a:r>
                      <a:r>
                        <a:rPr lang="en-US" sz="600" b="1" u="sng">
                          <a:latin typeface="Calibri"/>
                          <a:ea typeface="Times New Roman"/>
                          <a:cs typeface="Times New Roman"/>
                        </a:rPr>
                        <a:t>RTISTIC:</a:t>
                      </a:r>
                      <a:r>
                        <a:rPr lang="en-US" sz="600" b="1">
                          <a:latin typeface="Calibri"/>
                          <a:ea typeface="Times New Roman"/>
                          <a:cs typeface="Times New Roman"/>
                        </a:rPr>
                        <a:t>  “CREATORS”</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24835">
                <a:tc>
                  <a:txBody>
                    <a:bodyPr/>
                    <a:lstStyle/>
                    <a:p>
                      <a:pPr marL="0" marR="0">
                        <a:lnSpc>
                          <a:spcPct val="115000"/>
                        </a:lnSpc>
                        <a:spcBef>
                          <a:spcPts val="0"/>
                        </a:spcBef>
                        <a:spcAft>
                          <a:spcPts val="0"/>
                        </a:spcAft>
                      </a:pPr>
                      <a:r>
                        <a:rPr lang="en-US" sz="500" b="1">
                          <a:latin typeface="Calibri"/>
                          <a:ea typeface="Times New Roman"/>
                          <a:cs typeface="Times New Roman"/>
                        </a:rPr>
                        <a:t>You like to . . . </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put a model together	</a:t>
                      </a:r>
                      <a:r>
                        <a:rPr lang="en-US" sz="500">
                          <a:latin typeface="Calibri"/>
                          <a:ea typeface="Times New Roman"/>
                          <a:cs typeface="Times New Roman"/>
                          <a:sym typeface="Wingdings"/>
                        </a:rPr>
                        <a:t></a:t>
                      </a:r>
                      <a:r>
                        <a:rPr lang="en-US" sz="500">
                          <a:latin typeface="Calibri"/>
                          <a:ea typeface="Times New Roman"/>
                          <a:cs typeface="Times New Roman"/>
                        </a:rPr>
                        <a:t>	solve mechanical problems</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fix electrical things	</a:t>
                      </a:r>
                      <a:r>
                        <a:rPr lang="en-US" sz="500">
                          <a:latin typeface="Calibri"/>
                          <a:ea typeface="Times New Roman"/>
                          <a:cs typeface="Times New Roman"/>
                          <a:sym typeface="Wingdings"/>
                        </a:rPr>
                        <a:t></a:t>
                      </a:r>
                      <a:r>
                        <a:rPr lang="en-US" sz="500">
                          <a:latin typeface="Calibri"/>
                          <a:ea typeface="Times New Roman"/>
                          <a:cs typeface="Times New Roman"/>
                        </a:rPr>
                        <a:t>	plant a garden</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operate machinery	</a:t>
                      </a:r>
                      <a:r>
                        <a:rPr lang="en-US" sz="500">
                          <a:latin typeface="Calibri"/>
                          <a:ea typeface="Times New Roman"/>
                          <a:cs typeface="Times New Roman"/>
                          <a:sym typeface="Wingdings"/>
                        </a:rPr>
                        <a:t></a:t>
                      </a:r>
                      <a:r>
                        <a:rPr lang="en-US" sz="500">
                          <a:latin typeface="Calibri"/>
                          <a:ea typeface="Times New Roman"/>
                          <a:cs typeface="Times New Roman"/>
                        </a:rPr>
                        <a:t>	read a blueprint</a:t>
                      </a:r>
                      <a:endParaRPr lang="en-US" sz="700">
                        <a:latin typeface="Arial"/>
                        <a:ea typeface="Times New Roman"/>
                        <a:cs typeface="Times New Roman"/>
                      </a:endParaRPr>
                    </a:p>
                    <a:p>
                      <a:pPr marL="0" marR="0">
                        <a:lnSpc>
                          <a:spcPct val="115000"/>
                        </a:lnSpc>
                        <a:spcBef>
                          <a:spcPts val="1000"/>
                        </a:spcBef>
                        <a:spcAft>
                          <a:spcPts val="0"/>
                        </a:spcAft>
                      </a:pPr>
                      <a:r>
                        <a:rPr lang="en-US" sz="500" b="1" i="1">
                          <a:solidFill>
                            <a:srgbClr val="4F81BD"/>
                          </a:solidFill>
                          <a:latin typeface="Calibri"/>
                          <a:ea typeface="Times New Roman"/>
                          <a:cs typeface="Times New Roman"/>
                        </a:rPr>
                        <a:t>You may want to consider these occupations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carpenter	veterinary technician</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dental assistant	office machine repairer</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electrician	plumber</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agricultural sprayer	vocational education teacher</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00" dirty="0">
                        <a:latin typeface="Calibri"/>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1000"/>
                        </a:spcBef>
                        <a:spcAft>
                          <a:spcPts val="0"/>
                        </a:spcAft>
                      </a:pPr>
                      <a:r>
                        <a:rPr lang="en-US" sz="500" b="1" i="1">
                          <a:solidFill>
                            <a:srgbClr val="4F81BD"/>
                          </a:solidFill>
                          <a:latin typeface="Calibri"/>
                          <a:ea typeface="Times New Roman"/>
                          <a:cs typeface="Times New Roman"/>
                        </a:rPr>
                        <a:t>You like to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express yourself creatively	</a:t>
                      </a:r>
                      <a:r>
                        <a:rPr lang="en-US" sz="500">
                          <a:latin typeface="Calibri"/>
                          <a:ea typeface="Times New Roman"/>
                          <a:cs typeface="Times New Roman"/>
                          <a:sym typeface="Wingdings"/>
                        </a:rPr>
                        <a:t></a:t>
                      </a:r>
                      <a:r>
                        <a:rPr lang="en-US" sz="500">
                          <a:latin typeface="Calibri"/>
                          <a:ea typeface="Times New Roman"/>
                          <a:cs typeface="Times New Roman"/>
                        </a:rPr>
                        <a:t>	take photographs</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attend concerts, theaters,	</a:t>
                      </a:r>
                      <a:r>
                        <a:rPr lang="en-US" sz="500">
                          <a:latin typeface="Calibri"/>
                          <a:ea typeface="Times New Roman"/>
                          <a:cs typeface="Times New Roman"/>
                          <a:sym typeface="Wingdings"/>
                        </a:rPr>
                        <a:t></a:t>
                      </a:r>
                      <a:r>
                        <a:rPr lang="en-US" sz="500">
                          <a:latin typeface="Calibri"/>
                          <a:ea typeface="Times New Roman"/>
                          <a:cs typeface="Times New Roman"/>
                        </a:rPr>
                        <a:t>	deal with vague ideas</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	   art exhibits	</a:t>
                      </a:r>
                      <a:r>
                        <a:rPr lang="en-US" sz="500">
                          <a:latin typeface="Calibri"/>
                          <a:ea typeface="Times New Roman"/>
                          <a:cs typeface="Times New Roman"/>
                          <a:sym typeface="Wingdings"/>
                        </a:rPr>
                        <a:t></a:t>
                      </a:r>
                      <a:r>
                        <a:rPr lang="en-US" sz="500">
                          <a:latin typeface="Calibri"/>
                          <a:ea typeface="Times New Roman"/>
                          <a:cs typeface="Times New Roman"/>
                        </a:rPr>
                        <a:t>	work with materials to</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work on crafts		   create things</a:t>
                      </a:r>
                      <a:endParaRPr lang="en-US" sz="700">
                        <a:latin typeface="Arial"/>
                        <a:ea typeface="Times New Roman"/>
                        <a:cs typeface="Times New Roman"/>
                      </a:endParaRPr>
                    </a:p>
                    <a:p>
                      <a:pPr marL="0" marR="0">
                        <a:lnSpc>
                          <a:spcPct val="115000"/>
                        </a:lnSpc>
                        <a:spcBef>
                          <a:spcPts val="1000"/>
                        </a:spcBef>
                        <a:spcAft>
                          <a:spcPts val="0"/>
                        </a:spcAft>
                        <a:tabLst>
                          <a:tab pos="1531620" algn="l"/>
                          <a:tab pos="1760220" algn="l"/>
                        </a:tabLst>
                      </a:pPr>
                      <a:r>
                        <a:rPr lang="en-US" sz="500" b="1" i="1">
                          <a:solidFill>
                            <a:srgbClr val="4F81BD"/>
                          </a:solidFill>
                          <a:latin typeface="Calibri"/>
                          <a:ea typeface="Times New Roman"/>
                          <a:cs typeface="Times New Roman"/>
                        </a:rPr>
                        <a:t>You may want to consider these occupations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musician	newscaster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landscape architect	producer/director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broadcast technician	interior designer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entertainer	graphic designer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photographer	editor</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3121">
                <a:tc>
                  <a:txBody>
                    <a:bodyPr/>
                    <a:lstStyle/>
                    <a:p>
                      <a:pPr marL="0" marR="0">
                        <a:lnSpc>
                          <a:spcPct val="115000"/>
                        </a:lnSpc>
                        <a:spcBef>
                          <a:spcPts val="600"/>
                        </a:spcBef>
                        <a:spcAft>
                          <a:spcPts val="600"/>
                        </a:spcAft>
                        <a:tabLst>
                          <a:tab pos="560070" algn="l"/>
                        </a:tabLst>
                      </a:pPr>
                      <a:r>
                        <a:rPr lang="en-US" sz="700">
                          <a:latin typeface="Calibri"/>
                          <a:ea typeface="Times New Roman"/>
                          <a:cs typeface="Times New Roman"/>
                        </a:rPr>
                        <a:t>	</a:t>
                      </a:r>
                      <a:r>
                        <a:rPr lang="en-US" sz="800" b="1" u="sng">
                          <a:latin typeface="Calibri"/>
                          <a:ea typeface="Times New Roman"/>
                          <a:cs typeface="Times New Roman"/>
                        </a:rPr>
                        <a:t>I</a:t>
                      </a:r>
                      <a:r>
                        <a:rPr lang="en-US" sz="600" b="1" u="sng">
                          <a:latin typeface="Calibri"/>
                          <a:ea typeface="Times New Roman"/>
                          <a:cs typeface="Times New Roman"/>
                        </a:rPr>
                        <a:t>NVESTIGATIVE:</a:t>
                      </a:r>
                      <a:r>
                        <a:rPr lang="en-US" sz="600" b="1">
                          <a:latin typeface="Calibri"/>
                          <a:ea typeface="Times New Roman"/>
                          <a:cs typeface="Times New Roman"/>
                        </a:rPr>
                        <a:t>   “THINKERS”</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500">
                        <a:latin typeface="Calibri"/>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tabLst>
                          <a:tab pos="731520" algn="l"/>
                        </a:tabLst>
                      </a:pPr>
                      <a:r>
                        <a:rPr lang="en-US" sz="700">
                          <a:latin typeface="Calibri"/>
                          <a:ea typeface="Times New Roman"/>
                          <a:cs typeface="Times New Roman"/>
                        </a:rPr>
                        <a:t>	</a:t>
                      </a:r>
                      <a:r>
                        <a:rPr lang="en-US" sz="800" b="1" u="sng">
                          <a:latin typeface="Calibri"/>
                          <a:ea typeface="Times New Roman"/>
                          <a:cs typeface="Times New Roman"/>
                        </a:rPr>
                        <a:t>S</a:t>
                      </a:r>
                      <a:r>
                        <a:rPr lang="en-US" sz="600" b="1" u="sng">
                          <a:latin typeface="Calibri"/>
                          <a:ea typeface="Times New Roman"/>
                          <a:cs typeface="Times New Roman"/>
                        </a:rPr>
                        <a:t>OCIAL: </a:t>
                      </a:r>
                      <a:r>
                        <a:rPr lang="en-US" sz="600" b="1">
                          <a:latin typeface="Calibri"/>
                          <a:ea typeface="Times New Roman"/>
                          <a:cs typeface="Times New Roman"/>
                        </a:rPr>
                        <a:t>  “HELPRS”</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39286">
                <a:tc>
                  <a:txBody>
                    <a:bodyPr/>
                    <a:lstStyle/>
                    <a:p>
                      <a:pPr marL="0" marR="0">
                        <a:lnSpc>
                          <a:spcPct val="115000"/>
                        </a:lnSpc>
                        <a:spcBef>
                          <a:spcPts val="1000"/>
                        </a:spcBef>
                        <a:spcAft>
                          <a:spcPts val="0"/>
                        </a:spcAft>
                      </a:pPr>
                      <a:r>
                        <a:rPr lang="en-US" sz="500" b="1" i="1">
                          <a:solidFill>
                            <a:srgbClr val="4F81BD"/>
                          </a:solidFill>
                          <a:latin typeface="Calibri"/>
                          <a:ea typeface="Times New Roman"/>
                          <a:cs typeface="Times New Roman"/>
                        </a:rPr>
                        <a:t>You like to . . . </a:t>
                      </a:r>
                      <a:endParaRPr lang="en-US" sz="600" b="1" i="1">
                        <a:solidFill>
                          <a:srgbClr val="4F81BD"/>
                        </a:solidFill>
                        <a:latin typeface="Calibri"/>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explore a variety of ideas	</a:t>
                      </a:r>
                      <a:r>
                        <a:rPr lang="en-US" sz="500">
                          <a:latin typeface="Calibri"/>
                          <a:ea typeface="Times New Roman"/>
                          <a:cs typeface="Times New Roman"/>
                          <a:sym typeface="Wingdings"/>
                        </a:rPr>
                        <a:t></a:t>
                      </a:r>
                      <a:r>
                        <a:rPr lang="en-US" sz="500">
                          <a:latin typeface="Calibri"/>
                          <a:ea typeface="Times New Roman"/>
                          <a:cs typeface="Times New Roman"/>
                        </a:rPr>
                        <a:t>	do research</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work independently 	</a:t>
                      </a:r>
                      <a:r>
                        <a:rPr lang="en-US" sz="500">
                          <a:latin typeface="Calibri"/>
                          <a:ea typeface="Times New Roman"/>
                          <a:cs typeface="Times New Roman"/>
                          <a:sym typeface="Wingdings"/>
                        </a:rPr>
                        <a:t></a:t>
                      </a:r>
                      <a:r>
                        <a:rPr lang="en-US" sz="500">
                          <a:latin typeface="Calibri"/>
                          <a:ea typeface="Times New Roman"/>
                          <a:cs typeface="Times New Roman"/>
                        </a:rPr>
                        <a:t>	solve math problems</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use computers	</a:t>
                      </a:r>
                      <a:r>
                        <a:rPr lang="en-US" sz="500">
                          <a:latin typeface="Calibri"/>
                          <a:ea typeface="Times New Roman"/>
                          <a:cs typeface="Times New Roman"/>
                          <a:sym typeface="Wingdings"/>
                        </a:rPr>
                        <a:t></a:t>
                      </a:r>
                      <a:r>
                        <a:rPr lang="en-US" sz="500">
                          <a:latin typeface="Calibri"/>
                          <a:ea typeface="Times New Roman"/>
                          <a:cs typeface="Times New Roman"/>
                        </a:rPr>
                        <a:t>	understand theories</a:t>
                      </a:r>
                      <a:endParaRPr lang="en-US" sz="700">
                        <a:latin typeface="Arial"/>
                        <a:ea typeface="Times New Roman"/>
                        <a:cs typeface="Times New Roman"/>
                      </a:endParaRPr>
                    </a:p>
                    <a:p>
                      <a:pPr marL="342900" marR="0" lvl="0" indent="-342900">
                        <a:lnSpc>
                          <a:spcPct val="115000"/>
                        </a:lnSpc>
                        <a:spcBef>
                          <a:spcPts val="0"/>
                        </a:spcBef>
                        <a:spcAft>
                          <a:spcPts val="0"/>
                        </a:spcAft>
                        <a:buFont typeface="Wingdings"/>
                        <a:buChar char=""/>
                        <a:tabLst>
                          <a:tab pos="228600" algn="l"/>
                          <a:tab pos="1474470" algn="l"/>
                          <a:tab pos="1703070" algn="l"/>
                        </a:tabLst>
                      </a:pPr>
                      <a:r>
                        <a:rPr lang="en-US" sz="500">
                          <a:latin typeface="Calibri"/>
                          <a:ea typeface="Times New Roman"/>
                          <a:cs typeface="Times New Roman"/>
                        </a:rPr>
                        <a:t>perform lab experiments	</a:t>
                      </a:r>
                      <a:r>
                        <a:rPr lang="en-US" sz="500">
                          <a:latin typeface="Calibri"/>
                          <a:ea typeface="Times New Roman"/>
                          <a:cs typeface="Times New Roman"/>
                          <a:sym typeface="Wingdings"/>
                        </a:rPr>
                        <a:t></a:t>
                      </a:r>
                      <a:r>
                        <a:rPr lang="en-US" sz="500">
                          <a:latin typeface="Calibri"/>
                          <a:ea typeface="Times New Roman"/>
                          <a:cs typeface="Times New Roman"/>
                        </a:rPr>
                        <a:t>	read technical journals</a:t>
                      </a:r>
                      <a:endParaRPr lang="en-US" sz="700">
                        <a:latin typeface="Arial"/>
                        <a:ea typeface="Times New Roman"/>
                        <a:cs typeface="Times New Roman"/>
                      </a:endParaRPr>
                    </a:p>
                    <a:p>
                      <a:pPr marL="0" marR="0">
                        <a:lnSpc>
                          <a:spcPct val="115000"/>
                        </a:lnSpc>
                        <a:spcBef>
                          <a:spcPts val="1000"/>
                        </a:spcBef>
                        <a:spcAft>
                          <a:spcPts val="0"/>
                        </a:spcAft>
                        <a:tabLst>
                          <a:tab pos="1474470" algn="l"/>
                          <a:tab pos="1703070" algn="l"/>
                        </a:tabLst>
                      </a:pPr>
                      <a:r>
                        <a:rPr lang="en-US" sz="500" b="1" i="1">
                          <a:solidFill>
                            <a:srgbClr val="4F81BD"/>
                          </a:solidFill>
                          <a:latin typeface="Calibri"/>
                          <a:ea typeface="Times New Roman"/>
                          <a:cs typeface="Times New Roman"/>
                        </a:rPr>
                        <a:t>You may want to consider these occupations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meteorologist	computer engineer</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cardiology technologist	chemist</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database administrator	anesthesiologist</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actuary	optometrist</a:t>
                      </a:r>
                      <a:endParaRPr lang="en-US" sz="700">
                        <a:latin typeface="Arial"/>
                        <a:ea typeface="Times New Roman"/>
                        <a:cs typeface="Times New Roman"/>
                      </a:endParaRPr>
                    </a:p>
                    <a:p>
                      <a:pPr marL="0" marR="0">
                        <a:lnSpc>
                          <a:spcPct val="115000"/>
                        </a:lnSpc>
                        <a:spcBef>
                          <a:spcPts val="0"/>
                        </a:spcBef>
                        <a:spcAft>
                          <a:spcPts val="0"/>
                        </a:spcAft>
                        <a:tabLst>
                          <a:tab pos="1474470" algn="l"/>
                          <a:tab pos="1703070" algn="l"/>
                        </a:tabLst>
                      </a:pPr>
                      <a:r>
                        <a:rPr lang="en-US" sz="500">
                          <a:latin typeface="Calibri"/>
                          <a:ea typeface="Times New Roman"/>
                          <a:cs typeface="Times New Roman"/>
                        </a:rPr>
                        <a:t>computer systems analyst	biological/agricultural technician</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00">
                        <a:latin typeface="Calibri"/>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1000"/>
                        </a:spcBef>
                        <a:spcAft>
                          <a:spcPts val="0"/>
                        </a:spcAft>
                        <a:tabLst>
                          <a:tab pos="274320" algn="l"/>
                          <a:tab pos="1531620" algn="l"/>
                          <a:tab pos="1760220" algn="l"/>
                        </a:tabLst>
                      </a:pPr>
                      <a:r>
                        <a:rPr lang="en-US" sz="500" b="1" i="1">
                          <a:solidFill>
                            <a:srgbClr val="4F81BD"/>
                          </a:solidFill>
                          <a:latin typeface="Calibri"/>
                          <a:ea typeface="Times New Roman"/>
                          <a:cs typeface="Times New Roman"/>
                        </a:rPr>
                        <a:t>You like to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help people with health or 	</a:t>
                      </a:r>
                      <a:r>
                        <a:rPr lang="en-US" sz="500">
                          <a:latin typeface="Calibri"/>
                          <a:ea typeface="Times New Roman"/>
                          <a:cs typeface="Times New Roman"/>
                          <a:sym typeface="Wingdings"/>
                        </a:rPr>
                        <a:t></a:t>
                      </a:r>
                      <a:r>
                        <a:rPr lang="en-US" sz="500">
                          <a:latin typeface="Calibri"/>
                          <a:ea typeface="Times New Roman"/>
                          <a:cs typeface="Times New Roman"/>
                        </a:rPr>
                        <a:t>	do volunteer work</a:t>
                      </a:r>
                      <a:br>
                        <a:rPr lang="en-US" sz="500">
                          <a:latin typeface="Calibri"/>
                          <a:ea typeface="Times New Roman"/>
                          <a:cs typeface="Times New Roman"/>
                        </a:rPr>
                      </a:br>
                      <a:r>
                        <a:rPr lang="en-US" sz="500">
                          <a:latin typeface="Calibri"/>
                          <a:ea typeface="Times New Roman"/>
                          <a:cs typeface="Times New Roman"/>
                        </a:rPr>
                        <a:t>	   social problems	</a:t>
                      </a:r>
                      <a:r>
                        <a:rPr lang="en-US" sz="500">
                          <a:latin typeface="Calibri"/>
                          <a:ea typeface="Times New Roman"/>
                          <a:cs typeface="Times New Roman"/>
                          <a:sym typeface="Wingdings"/>
                        </a:rPr>
                        <a:t></a:t>
                      </a:r>
                      <a:r>
                        <a:rPr lang="en-US" sz="500">
                          <a:latin typeface="Calibri"/>
                          <a:ea typeface="Times New Roman"/>
                          <a:cs typeface="Times New Roman"/>
                        </a:rPr>
                        <a:t>	mediate disputes</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work in groups	</a:t>
                      </a:r>
                      <a:r>
                        <a:rPr lang="en-US" sz="500">
                          <a:latin typeface="Calibri"/>
                          <a:ea typeface="Times New Roman"/>
                          <a:cs typeface="Times New Roman"/>
                          <a:sym typeface="Wingdings"/>
                        </a:rPr>
                        <a:t></a:t>
                      </a:r>
                      <a:r>
                        <a:rPr lang="en-US" sz="500">
                          <a:latin typeface="Calibri"/>
                          <a:ea typeface="Times New Roman"/>
                          <a:cs typeface="Times New Roman"/>
                        </a:rPr>
                        <a:t>	plan and supervise</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work with young children		   activities</a:t>
                      </a:r>
                      <a:br>
                        <a:rPr lang="en-US" sz="500">
                          <a:latin typeface="Calibri"/>
                          <a:ea typeface="Times New Roman"/>
                          <a:cs typeface="Times New Roman"/>
                        </a:rPr>
                      </a:br>
                      <a:r>
                        <a:rPr lang="en-US" sz="500">
                          <a:latin typeface="Calibri"/>
                          <a:ea typeface="Times New Roman"/>
                          <a:cs typeface="Times New Roman"/>
                          <a:sym typeface="Wingdings"/>
                        </a:rPr>
                        <a:t></a:t>
                      </a:r>
                      <a:r>
                        <a:rPr lang="en-US" sz="500">
                          <a:latin typeface="Calibri"/>
                          <a:ea typeface="Times New Roman"/>
                          <a:cs typeface="Times New Roman"/>
                        </a:rPr>
                        <a:t>	help sick people</a:t>
                      </a:r>
                      <a:endParaRPr lang="en-US" sz="700">
                        <a:latin typeface="Arial"/>
                        <a:ea typeface="Times New Roman"/>
                        <a:cs typeface="Times New Roman"/>
                      </a:endParaRPr>
                    </a:p>
                    <a:p>
                      <a:pPr marL="0" marR="0">
                        <a:lnSpc>
                          <a:spcPct val="115000"/>
                        </a:lnSpc>
                        <a:spcBef>
                          <a:spcPts val="1000"/>
                        </a:spcBef>
                        <a:spcAft>
                          <a:spcPts val="0"/>
                        </a:spcAft>
                        <a:tabLst>
                          <a:tab pos="274320" algn="l"/>
                          <a:tab pos="1531620" algn="l"/>
                          <a:tab pos="1760220" algn="l"/>
                        </a:tabLst>
                      </a:pPr>
                      <a:r>
                        <a:rPr lang="en-US" sz="500" b="1" i="1">
                          <a:solidFill>
                            <a:srgbClr val="4F81BD"/>
                          </a:solidFill>
                          <a:latin typeface="Calibri"/>
                          <a:ea typeface="Times New Roman"/>
                          <a:cs typeface="Times New Roman"/>
                        </a:rPr>
                        <a:t>You may want to consider these occupations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social worker	dental hygienist</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emergency medical technician	school counselor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registered nurse	medical assistant</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principal	police patrol officer</a:t>
                      </a:r>
                      <a:endParaRPr lang="en-US" sz="70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a:latin typeface="Calibri"/>
                          <a:ea typeface="Times New Roman"/>
                          <a:cs typeface="Times New Roman"/>
                        </a:rPr>
                        <a:t>teacher	child care worker</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3121">
                <a:tc>
                  <a:txBody>
                    <a:bodyPr/>
                    <a:lstStyle/>
                    <a:p>
                      <a:pPr marL="0" marR="0">
                        <a:lnSpc>
                          <a:spcPct val="115000"/>
                        </a:lnSpc>
                        <a:spcBef>
                          <a:spcPts val="1000"/>
                        </a:spcBef>
                        <a:spcAft>
                          <a:spcPts val="0"/>
                        </a:spcAft>
                        <a:tabLst>
                          <a:tab pos="560070" algn="l"/>
                        </a:tabLst>
                      </a:pPr>
                      <a:r>
                        <a:rPr lang="en-US" sz="600" b="1">
                          <a:solidFill>
                            <a:srgbClr val="243F60"/>
                          </a:solidFill>
                          <a:latin typeface="Calibri"/>
                          <a:ea typeface="Times New Roman"/>
                          <a:cs typeface="Times New Roman"/>
                        </a:rPr>
                        <a:t>	</a:t>
                      </a:r>
                      <a:r>
                        <a:rPr lang="en-US" sz="800" b="1" u="sng">
                          <a:solidFill>
                            <a:srgbClr val="243F60"/>
                          </a:solidFill>
                          <a:latin typeface="Calibri"/>
                          <a:ea typeface="Times New Roman"/>
                          <a:cs typeface="Times New Roman"/>
                        </a:rPr>
                        <a:t>E</a:t>
                      </a:r>
                      <a:r>
                        <a:rPr lang="en-US" sz="600" b="1" u="sng">
                          <a:solidFill>
                            <a:srgbClr val="243F60"/>
                          </a:solidFill>
                          <a:latin typeface="Calibri"/>
                          <a:ea typeface="Times New Roman"/>
                          <a:cs typeface="Times New Roman"/>
                        </a:rPr>
                        <a:t>NTERPRISING:</a:t>
                      </a:r>
                      <a:r>
                        <a:rPr lang="en-US" sz="600" b="1">
                          <a:solidFill>
                            <a:srgbClr val="243F60"/>
                          </a:solidFill>
                          <a:latin typeface="Calibri"/>
                          <a:ea typeface="Times New Roman"/>
                          <a:cs typeface="Times New Roman"/>
                        </a:rPr>
                        <a:t>  “PERSUADERS”</a:t>
                      </a: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600"/>
                        </a:spcBef>
                        <a:spcAft>
                          <a:spcPts val="600"/>
                        </a:spcAft>
                      </a:pP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tabLst>
                          <a:tab pos="538480" algn="l"/>
                        </a:tabLst>
                      </a:pPr>
                      <a:r>
                        <a:rPr lang="en-US" sz="700">
                          <a:latin typeface="Calibri"/>
                          <a:ea typeface="Times New Roman"/>
                          <a:cs typeface="Times New Roman"/>
                        </a:rPr>
                        <a:t>	</a:t>
                      </a:r>
                      <a:r>
                        <a:rPr lang="en-US" sz="800" b="1" u="sng">
                          <a:latin typeface="Calibri"/>
                          <a:ea typeface="Times New Roman"/>
                          <a:cs typeface="Times New Roman"/>
                        </a:rPr>
                        <a:t>C</a:t>
                      </a:r>
                      <a:r>
                        <a:rPr lang="en-US" sz="600" b="1" u="sng">
                          <a:latin typeface="Calibri"/>
                          <a:ea typeface="Times New Roman"/>
                          <a:cs typeface="Times New Roman"/>
                        </a:rPr>
                        <a:t>ONVENTIONAL:</a:t>
                      </a:r>
                      <a:r>
                        <a:rPr lang="en-US" sz="600" b="1">
                          <a:latin typeface="Calibri"/>
                          <a:ea typeface="Times New Roman"/>
                          <a:cs typeface="Times New Roman"/>
                        </a:rPr>
                        <a:t>  “ORGANIZERS”</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06316">
                <a:tc>
                  <a:txBody>
                    <a:bodyPr/>
                    <a:lstStyle/>
                    <a:p>
                      <a:pPr marL="0" marR="0">
                        <a:lnSpc>
                          <a:spcPct val="115000"/>
                        </a:lnSpc>
                        <a:spcBef>
                          <a:spcPts val="1000"/>
                        </a:spcBef>
                        <a:spcAft>
                          <a:spcPts val="0"/>
                        </a:spcAft>
                        <a:tabLst>
                          <a:tab pos="274320" algn="l"/>
                          <a:tab pos="1531620" algn="l"/>
                          <a:tab pos="1760220" algn="l"/>
                        </a:tabLst>
                      </a:pPr>
                      <a:r>
                        <a:rPr lang="en-US" sz="500" b="1" i="1">
                          <a:solidFill>
                            <a:srgbClr val="4F81BD"/>
                          </a:solidFill>
                          <a:latin typeface="Calibri"/>
                          <a:ea typeface="Times New Roman"/>
                          <a:cs typeface="Times New Roman"/>
                        </a:rPr>
                        <a:t>You like to . . .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sell things or promote ideas	</a:t>
                      </a:r>
                      <a:r>
                        <a:rPr lang="en-US" sz="500">
                          <a:latin typeface="Calibri"/>
                          <a:ea typeface="Times New Roman"/>
                          <a:cs typeface="Times New Roman"/>
                          <a:sym typeface="Wingdings"/>
                        </a:rPr>
                        <a:t></a:t>
                      </a:r>
                      <a:r>
                        <a:rPr lang="en-US" sz="500">
                          <a:latin typeface="Calibri"/>
                          <a:ea typeface="Times New Roman"/>
                          <a:cs typeface="Times New Roman"/>
                        </a:rPr>
                        <a:t>	lead a group</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initiate projects	</a:t>
                      </a:r>
                      <a:r>
                        <a:rPr lang="en-US" sz="500">
                          <a:latin typeface="Calibri"/>
                          <a:ea typeface="Times New Roman"/>
                          <a:cs typeface="Times New Roman"/>
                          <a:sym typeface="Wingdings"/>
                        </a:rPr>
                        <a:t></a:t>
                      </a:r>
                      <a:r>
                        <a:rPr lang="en-US" sz="500">
                          <a:latin typeface="Calibri"/>
                          <a:ea typeface="Times New Roman"/>
                          <a:cs typeface="Times New Roman"/>
                        </a:rPr>
                        <a:t>	convince people to do</a:t>
                      </a:r>
                      <a:endParaRPr lang="en-US" sz="700">
                        <a:latin typeface="Arial"/>
                        <a:ea typeface="Times New Roman"/>
                        <a:cs typeface="Times New Roman"/>
                      </a:endParaRPr>
                    </a:p>
                    <a:p>
                      <a:pPr marL="0" marR="0">
                        <a:lnSpc>
                          <a:spcPct val="115000"/>
                        </a:lnSpc>
                        <a:spcBef>
                          <a:spcPts val="0"/>
                        </a:spcBef>
                        <a:spcAft>
                          <a:spcPts val="0"/>
                        </a:spcAft>
                        <a:tabLst>
                          <a:tab pos="4800600" algn="l"/>
                          <a:tab pos="217170" algn="l"/>
                          <a:tab pos="1760220" algn="l"/>
                          <a:tab pos="4800600" algn="l"/>
                        </a:tabLst>
                      </a:pPr>
                      <a:r>
                        <a:rPr lang="en-US" sz="500">
                          <a:latin typeface="Calibri"/>
                          <a:ea typeface="Times New Roman"/>
                          <a:cs typeface="Times New Roman"/>
                          <a:sym typeface="Wingdings"/>
                        </a:rPr>
                        <a:t></a:t>
                      </a:r>
                      <a:r>
                        <a:rPr lang="en-US" sz="500">
                          <a:latin typeface="Calibri"/>
                          <a:ea typeface="Times New Roman"/>
                          <a:cs typeface="Times New Roman"/>
                        </a:rPr>
                        <a:t>	gives talks or speeches	   things your way			   things your way</a:t>
                      </a:r>
                      <a:endParaRPr lang="en-US" sz="700">
                        <a:latin typeface="Lucida Console"/>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sym typeface="Wingdings"/>
                        </a:rPr>
                        <a:t></a:t>
                      </a:r>
                      <a:r>
                        <a:rPr lang="en-US" sz="500">
                          <a:latin typeface="Calibri"/>
                          <a:ea typeface="Times New Roman"/>
                          <a:cs typeface="Times New Roman"/>
                        </a:rPr>
                        <a:t>	make decisions affecting others	</a:t>
                      </a:r>
                      <a:r>
                        <a:rPr lang="en-US" sz="500">
                          <a:latin typeface="Calibri"/>
                          <a:ea typeface="Times New Roman"/>
                          <a:cs typeface="Times New Roman"/>
                          <a:sym typeface="Wingdings"/>
                        </a:rPr>
                        <a:t></a:t>
                      </a:r>
                      <a:r>
                        <a:rPr lang="en-US" sz="500">
                          <a:latin typeface="Calibri"/>
                          <a:ea typeface="Times New Roman"/>
                          <a:cs typeface="Times New Roman"/>
                        </a:rPr>
                        <a:t>	 have power or status</a:t>
                      </a:r>
                      <a:endParaRPr lang="en-US" sz="700">
                        <a:latin typeface="Arial"/>
                        <a:ea typeface="Times New Roman"/>
                        <a:cs typeface="Times New Roman"/>
                      </a:endParaRPr>
                    </a:p>
                    <a:p>
                      <a:pPr marL="0" marR="0">
                        <a:lnSpc>
                          <a:spcPct val="115000"/>
                        </a:lnSpc>
                        <a:spcBef>
                          <a:spcPts val="1000"/>
                        </a:spcBef>
                        <a:spcAft>
                          <a:spcPts val="0"/>
                        </a:spcAft>
                        <a:tabLst>
                          <a:tab pos="274320" algn="l"/>
                          <a:tab pos="1531620" algn="l"/>
                          <a:tab pos="1760220" algn="l"/>
                        </a:tabLst>
                      </a:pPr>
                      <a:r>
                        <a:rPr lang="en-US" sz="500" b="1" i="1">
                          <a:solidFill>
                            <a:srgbClr val="4F81BD"/>
                          </a:solidFill>
                          <a:latin typeface="Calibri"/>
                          <a:ea typeface="Times New Roman"/>
                          <a:cs typeface="Times New Roman"/>
                        </a:rPr>
                        <a:t>You may want to consider these occupations . . .</a:t>
                      </a:r>
                      <a:endParaRPr lang="en-US" sz="600" b="1" i="1">
                        <a:solidFill>
                          <a:srgbClr val="4F81BD"/>
                        </a:solidFill>
                        <a:latin typeface="Calibri"/>
                        <a:ea typeface="Times New Roman"/>
                        <a:cs typeface="Times New Roman"/>
                      </a:endParaRPr>
                    </a:p>
                    <a:p>
                      <a:pPr marL="0" marR="0">
                        <a:lnSpc>
                          <a:spcPct val="115000"/>
                        </a:lnSpc>
                        <a:spcBef>
                          <a:spcPts val="1000"/>
                        </a:spcBef>
                        <a:spcAft>
                          <a:spcPts val="0"/>
                        </a:spcAft>
                        <a:tabLst>
                          <a:tab pos="274320" algn="l"/>
                          <a:tab pos="1531620" algn="l"/>
                          <a:tab pos="1760220" algn="l"/>
                        </a:tabLst>
                      </a:pPr>
                      <a:r>
                        <a:rPr lang="en-US" sz="500" b="1" i="1">
                          <a:solidFill>
                            <a:srgbClr val="4F81BD"/>
                          </a:solidFill>
                          <a:latin typeface="Calibri"/>
                          <a:ea typeface="Times New Roman"/>
                          <a:cs typeface="Times New Roman"/>
                        </a:rPr>
                        <a:t> </a:t>
                      </a:r>
                      <a:endParaRPr lang="en-US" sz="600" b="1" i="1">
                        <a:solidFill>
                          <a:srgbClr val="4F81BD"/>
                        </a:solidFill>
                        <a:latin typeface="Calibri"/>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hotel manager	property manager</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private investigator	public relations specialist</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flight attendant	retail sales person</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financial manager	ship captain</a:t>
                      </a:r>
                      <a:endParaRPr lang="en-US" sz="70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a:latin typeface="Calibri"/>
                          <a:ea typeface="Times New Roman"/>
                          <a:cs typeface="Times New Roman"/>
                        </a:rPr>
                        <a:t>travel agent</a:t>
                      </a:r>
                      <a:endParaRPr lang="en-US" sz="70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endParaRPr lang="en-US" sz="700" dirty="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tabLst>
                          <a:tab pos="274320" algn="l"/>
                          <a:tab pos="1531620" algn="l"/>
                          <a:tab pos="1760220" algn="l"/>
                        </a:tabLst>
                      </a:pPr>
                      <a:r>
                        <a:rPr lang="en-US" sz="500" b="1" dirty="0">
                          <a:solidFill>
                            <a:srgbClr val="4F81BD"/>
                          </a:solidFill>
                          <a:latin typeface="Calibri"/>
                          <a:ea typeface="Times New Roman"/>
                          <a:cs typeface="Times New Roman"/>
                        </a:rPr>
                        <a:t>You like to . . . </a:t>
                      </a:r>
                      <a:endParaRPr lang="en-US" sz="700" dirty="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dirty="0">
                          <a:latin typeface="Calibri"/>
                          <a:ea typeface="Times New Roman"/>
                          <a:cs typeface="Times New Roman"/>
                          <a:sym typeface="Wingdings"/>
                        </a:rPr>
                        <a:t></a:t>
                      </a:r>
                      <a:r>
                        <a:rPr lang="en-US" sz="500" dirty="0">
                          <a:latin typeface="Calibri"/>
                          <a:ea typeface="Times New Roman"/>
                          <a:cs typeface="Times New Roman"/>
                        </a:rPr>
                        <a:t>	work in structured situations 	</a:t>
                      </a:r>
                      <a:r>
                        <a:rPr lang="en-US" sz="500" dirty="0">
                          <a:latin typeface="Calibri"/>
                          <a:ea typeface="Times New Roman"/>
                          <a:cs typeface="Times New Roman"/>
                          <a:sym typeface="Wingdings"/>
                        </a:rPr>
                        <a:t></a:t>
                      </a:r>
                      <a:r>
                        <a:rPr lang="en-US" sz="500" dirty="0">
                          <a:latin typeface="Calibri"/>
                          <a:ea typeface="Times New Roman"/>
                          <a:cs typeface="Times New Roman"/>
                        </a:rPr>
                        <a:t>be responsible for details</a:t>
                      </a:r>
                      <a:endParaRPr lang="en-US" sz="700" dirty="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dirty="0">
                          <a:latin typeface="Calibri"/>
                          <a:ea typeface="Times New Roman"/>
                          <a:cs typeface="Times New Roman"/>
                          <a:sym typeface="Wingdings"/>
                        </a:rPr>
                        <a:t></a:t>
                      </a:r>
                      <a:r>
                        <a:rPr lang="en-US" sz="500" dirty="0">
                          <a:latin typeface="Calibri"/>
                          <a:ea typeface="Times New Roman"/>
                          <a:cs typeface="Times New Roman"/>
                        </a:rPr>
                        <a:t>	keep a schedule or plan for 	</a:t>
                      </a:r>
                      <a:r>
                        <a:rPr lang="en-US" sz="500" dirty="0">
                          <a:latin typeface="Calibri"/>
                          <a:ea typeface="Times New Roman"/>
                          <a:cs typeface="Times New Roman"/>
                          <a:sym typeface="Wingdings"/>
                        </a:rPr>
                        <a:t></a:t>
                      </a:r>
                      <a:r>
                        <a:rPr lang="en-US" sz="500" dirty="0">
                          <a:latin typeface="Calibri"/>
                          <a:ea typeface="Times New Roman"/>
                          <a:cs typeface="Times New Roman"/>
                        </a:rPr>
                        <a:t>work with numbers</a:t>
                      </a:r>
                      <a:br>
                        <a:rPr lang="en-US" sz="500" dirty="0">
                          <a:latin typeface="Calibri"/>
                          <a:ea typeface="Times New Roman"/>
                          <a:cs typeface="Times New Roman"/>
                        </a:rPr>
                      </a:br>
                      <a:r>
                        <a:rPr lang="en-US" sz="500" dirty="0">
                          <a:latin typeface="Calibri"/>
                          <a:ea typeface="Times New Roman"/>
                          <a:cs typeface="Times New Roman"/>
                        </a:rPr>
                        <a:t>	 school activities and homework</a:t>
                      </a:r>
                      <a:endParaRPr lang="en-US" sz="700" dirty="0">
                        <a:latin typeface="Arial"/>
                        <a:ea typeface="Times New Roman"/>
                        <a:cs typeface="Times New Roman"/>
                      </a:endParaRPr>
                    </a:p>
                    <a:p>
                      <a:pPr marL="0" marR="0">
                        <a:lnSpc>
                          <a:spcPct val="115000"/>
                        </a:lnSpc>
                        <a:spcBef>
                          <a:spcPts val="0"/>
                        </a:spcBef>
                        <a:spcAft>
                          <a:spcPts val="0"/>
                        </a:spcAft>
                        <a:tabLst>
                          <a:tab pos="217170" algn="l"/>
                          <a:tab pos="1531620" algn="l"/>
                          <a:tab pos="1760220" algn="l"/>
                        </a:tabLst>
                      </a:pPr>
                      <a:r>
                        <a:rPr lang="en-US" sz="500" dirty="0">
                          <a:latin typeface="Calibri"/>
                          <a:ea typeface="Times New Roman"/>
                          <a:cs typeface="Times New Roman"/>
                          <a:sym typeface="Wingdings"/>
                        </a:rPr>
                        <a:t></a:t>
                      </a:r>
                      <a:r>
                        <a:rPr lang="en-US" sz="500" dirty="0">
                          <a:latin typeface="Calibri"/>
                          <a:ea typeface="Times New Roman"/>
                          <a:cs typeface="Times New Roman"/>
                        </a:rPr>
                        <a:t>      work with forms,  charts,      </a:t>
                      </a:r>
                      <a:r>
                        <a:rPr lang="en-US" sz="500" dirty="0">
                          <a:latin typeface="Calibri"/>
                          <a:ea typeface="Times New Roman"/>
                          <a:cs typeface="Times New Roman"/>
                          <a:sym typeface="Wingdings"/>
                        </a:rPr>
                        <a:t></a:t>
                      </a:r>
                      <a:r>
                        <a:rPr lang="en-US" sz="500" dirty="0">
                          <a:latin typeface="Calibri"/>
                          <a:ea typeface="Times New Roman"/>
                          <a:cs typeface="Times New Roman"/>
                        </a:rPr>
                        <a:t>	collect or organize things		   or reports</a:t>
                      </a:r>
                      <a:br>
                        <a:rPr lang="en-US" sz="500" dirty="0">
                          <a:latin typeface="Calibri"/>
                          <a:ea typeface="Times New Roman"/>
                          <a:cs typeface="Times New Roman"/>
                        </a:rPr>
                      </a:b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b="1" dirty="0">
                          <a:latin typeface="Calibri"/>
                          <a:ea typeface="Times New Roman"/>
                          <a:cs typeface="Times New Roman"/>
                        </a:rPr>
                        <a:t>You may want to consider these occupations . . . </a:t>
                      </a: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dirty="0">
                          <a:latin typeface="Calibri"/>
                          <a:ea typeface="Times New Roman"/>
                          <a:cs typeface="Times New Roman"/>
                        </a:rPr>
                        <a:t>secretary	brokerage clerk</a:t>
                      </a: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dirty="0">
                          <a:latin typeface="Calibri"/>
                          <a:ea typeface="Times New Roman"/>
                          <a:cs typeface="Times New Roman"/>
                        </a:rPr>
                        <a:t>postal mail carrier	stenographer</a:t>
                      </a: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dirty="0">
                          <a:latin typeface="Calibri"/>
                          <a:ea typeface="Times New Roman"/>
                          <a:cs typeface="Times New Roman"/>
                        </a:rPr>
                        <a:t>cost estimator	bill and account collector</a:t>
                      </a: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dirty="0">
                          <a:latin typeface="Calibri"/>
                          <a:ea typeface="Times New Roman"/>
                          <a:cs typeface="Times New Roman"/>
                        </a:rPr>
                        <a:t>customer service representative	radio dispatcher</a:t>
                      </a:r>
                      <a:endParaRPr lang="en-US" sz="700" dirty="0">
                        <a:latin typeface="Arial"/>
                        <a:ea typeface="Times New Roman"/>
                        <a:cs typeface="Times New Roman"/>
                      </a:endParaRPr>
                    </a:p>
                    <a:p>
                      <a:pPr marL="0" marR="0">
                        <a:lnSpc>
                          <a:spcPct val="115000"/>
                        </a:lnSpc>
                        <a:spcBef>
                          <a:spcPts val="0"/>
                        </a:spcBef>
                        <a:spcAft>
                          <a:spcPts val="0"/>
                        </a:spcAft>
                        <a:tabLst>
                          <a:tab pos="274320" algn="l"/>
                          <a:tab pos="1531620" algn="l"/>
                          <a:tab pos="1760220" algn="l"/>
                        </a:tabLst>
                      </a:pPr>
                      <a:r>
                        <a:rPr lang="en-US" sz="500" dirty="0">
                          <a:latin typeface="Calibri"/>
                          <a:ea typeface="Times New Roman"/>
                          <a:cs typeface="Times New Roman"/>
                        </a:rPr>
                        <a:t>computer operator	insurance claims examiner</a:t>
                      </a:r>
                      <a:endParaRPr lang="en-US" sz="700" dirty="0">
                        <a:latin typeface="Arial"/>
                        <a:ea typeface="Times New Roman"/>
                        <a:cs typeface="Times New Roman"/>
                      </a:endParaRPr>
                    </a:p>
                  </a:txBody>
                  <a:tcPr marL="39074" marR="39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Educational Options</a:t>
            </a:r>
            <a:endParaRPr lang="en-US" dirty="0"/>
          </a:p>
        </p:txBody>
      </p:sp>
      <p:sp>
        <p:nvSpPr>
          <p:cNvPr id="3" name="Content Placeholder 2"/>
          <p:cNvSpPr>
            <a:spLocks noGrp="1"/>
          </p:cNvSpPr>
          <p:nvPr>
            <p:ph idx="1"/>
          </p:nvPr>
        </p:nvSpPr>
        <p:spPr/>
        <p:txBody>
          <a:bodyPr>
            <a:normAutofit/>
          </a:bodyPr>
          <a:lstStyle/>
          <a:p>
            <a:r>
              <a:rPr lang="en-US" dirty="0" smtClean="0"/>
              <a:t>Goal:	To make students aware of different educational options from which they might choose.</a:t>
            </a:r>
          </a:p>
          <a:p>
            <a:r>
              <a:rPr lang="en-US" dirty="0" smtClean="0"/>
              <a:t>Objectives: Students will:</a:t>
            </a:r>
          </a:p>
          <a:p>
            <a:pPr marL="850392" lvl="1" indent="-457200">
              <a:buFont typeface="+mj-lt"/>
              <a:buAutoNum type="arabicPeriod"/>
            </a:pPr>
            <a:r>
              <a:rPr lang="en-US" dirty="0" smtClean="0"/>
              <a:t>Choose occupations and identify educational matches to those occupations;</a:t>
            </a:r>
          </a:p>
          <a:p>
            <a:pPr marL="850392" lvl="1" indent="-457200">
              <a:buFont typeface="+mj-lt"/>
              <a:buAutoNum type="arabicPeriod"/>
            </a:pPr>
            <a:r>
              <a:rPr lang="en-US" dirty="0" smtClean="0"/>
              <a:t>Demonstrate knowledge of the 16 career clusters and the occupations related to each;</a:t>
            </a:r>
          </a:p>
          <a:p>
            <a:pPr marL="850392" lvl="1" indent="-457200">
              <a:buFont typeface="+mj-lt"/>
              <a:buAutoNum type="arabicPeriod"/>
            </a:pPr>
            <a:r>
              <a:rPr lang="en-US" dirty="0" smtClean="0"/>
              <a:t>Identify educational and training offerings through the military as an educational choice.</a:t>
            </a:r>
          </a:p>
          <a:p>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Worksheet: Educational Options: Career Clusters and Occupations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www.goarmy.com</a:t>
            </a:r>
            <a:endParaRPr lang="en-US" dirty="0" smtClean="0"/>
          </a:p>
          <a:p>
            <a:endParaRPr lang="en-US" dirty="0" smtClean="0"/>
          </a:p>
          <a:p>
            <a:endParaRPr lang="en-US" dirty="0" smtClean="0"/>
          </a:p>
          <a:p>
            <a:endParaRPr lang="en-US" dirty="0" smtClean="0"/>
          </a:p>
          <a:p>
            <a:r>
              <a:rPr lang="en-US" dirty="0" smtClean="0">
                <a:hlinkClick r:id="rId3"/>
              </a:rPr>
              <a:t>www.march2success.com</a:t>
            </a:r>
            <a:endParaRPr lang="en-US" dirty="0" smtClean="0"/>
          </a:p>
          <a:p>
            <a:endParaRPr lang="en-US" dirty="0" smtClean="0"/>
          </a:p>
          <a:p>
            <a:r>
              <a:rPr lang="en-US" dirty="0" smtClean="0"/>
              <a:t>Worksheets:</a:t>
            </a:r>
          </a:p>
          <a:p>
            <a:pPr lvl="1"/>
            <a:r>
              <a:rPr lang="en-US" b="1" dirty="0" smtClean="0"/>
              <a:t>Military Career Research</a:t>
            </a:r>
          </a:p>
          <a:p>
            <a:pPr lvl="1"/>
            <a:r>
              <a:rPr lang="en-US" dirty="0" smtClean="0"/>
              <a:t>March2Success</a:t>
            </a:r>
            <a:endParaRPr lang="en-US" dirty="0"/>
          </a:p>
        </p:txBody>
      </p:sp>
      <p:sp>
        <p:nvSpPr>
          <p:cNvPr id="3" name="Title 2"/>
          <p:cNvSpPr>
            <a:spLocks noGrp="1"/>
          </p:cNvSpPr>
          <p:nvPr>
            <p:ph type="title"/>
          </p:nvPr>
        </p:nvSpPr>
        <p:spPr/>
        <p:txBody>
          <a:bodyPr/>
          <a:lstStyle/>
          <a:p>
            <a:r>
              <a:rPr lang="en-US" dirty="0" smtClean="0"/>
              <a:t>March to Success</a:t>
            </a:r>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occupations today require some type of postsecondary education or training. </a:t>
            </a:r>
            <a:endParaRPr lang="en-US" dirty="0"/>
          </a:p>
        </p:txBody>
      </p:sp>
      <p:sp>
        <p:nvSpPr>
          <p:cNvPr id="3" name="Title 2"/>
          <p:cNvSpPr>
            <a:spLocks noGrp="1"/>
          </p:cNvSpPr>
          <p:nvPr>
            <p:ph type="title"/>
          </p:nvPr>
        </p:nvSpPr>
        <p:spPr/>
        <p:txBody>
          <a:bodyPr>
            <a:normAutofit fontScale="90000"/>
          </a:bodyPr>
          <a:lstStyle/>
          <a:p>
            <a:r>
              <a:rPr lang="en-US" dirty="0" smtClean="0"/>
              <a:t>What will you do after High School? </a:t>
            </a:r>
            <a:endParaRPr lang="en-US" dirty="0"/>
          </a:p>
        </p:txBody>
      </p:sp>
      <p:pic>
        <p:nvPicPr>
          <p:cNvPr id="4" name="Picture 3" descr="C:\Users\Owner\AppData\Local\Microsoft\Windows\Temporary Internet Files\Content.IE5\FEAN1FU2\MC900388876[1].wmf"/>
          <p:cNvPicPr/>
          <p:nvPr/>
        </p:nvPicPr>
        <p:blipFill>
          <a:blip r:embed="rId2" cstate="print"/>
          <a:srcRect/>
          <a:stretch>
            <a:fillRect/>
          </a:stretch>
        </p:blipFill>
        <p:spPr bwMode="auto">
          <a:xfrm>
            <a:off x="3124200" y="2886074"/>
            <a:ext cx="2743200" cy="25241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Apprenticeship</a:t>
            </a:r>
          </a:p>
          <a:p>
            <a:r>
              <a:rPr lang="en-US" b="1" dirty="0" smtClean="0"/>
              <a:t>Military</a:t>
            </a:r>
            <a:endParaRPr lang="en-US" dirty="0" smtClean="0"/>
          </a:p>
          <a:p>
            <a:r>
              <a:rPr lang="en-US" b="1" dirty="0" smtClean="0"/>
              <a:t>Career and Technical Centers</a:t>
            </a:r>
            <a:endParaRPr lang="en-US" dirty="0" smtClean="0"/>
          </a:p>
          <a:p>
            <a:r>
              <a:rPr lang="en-US" b="1" dirty="0" smtClean="0"/>
              <a:t>Community College</a:t>
            </a:r>
            <a:endParaRPr lang="en-US" dirty="0" smtClean="0"/>
          </a:p>
          <a:p>
            <a:r>
              <a:rPr lang="en-US" b="1" dirty="0" smtClean="0"/>
              <a:t>University</a:t>
            </a:r>
            <a:endParaRPr lang="en-US" dirty="0" smtClean="0"/>
          </a:p>
          <a:p>
            <a:r>
              <a:rPr lang="en-US" b="1" dirty="0" smtClean="0"/>
              <a:t>Workforce</a:t>
            </a:r>
          </a:p>
          <a:p>
            <a:endParaRPr lang="en-US" b="1" dirty="0" smtClean="0"/>
          </a:p>
          <a:p>
            <a:r>
              <a:rPr lang="en-US" b="1" dirty="0" smtClean="0"/>
              <a:t>PLUS SOME WORK EXPERIENCE!</a:t>
            </a:r>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Occupations and Education Needed</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ox(in)">
                                      <p:cBhvr>
                                        <p:cTn id="11" dur="2000"/>
                                        <p:tgtEl>
                                          <p:spTgt spid="2">
                                            <p:txEl>
                                              <p:pRg st="1" end="1"/>
                                            </p:txEl>
                                          </p:spTgt>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ox(in)">
                                      <p:cBhvr>
                                        <p:cTn id="15" dur="3000"/>
                                        <p:tgtEl>
                                          <p:spTgt spid="2">
                                            <p:txEl>
                                              <p:pRg st="2" end="2"/>
                                            </p:txEl>
                                          </p:spTgt>
                                        </p:tgtEl>
                                      </p:cBhvr>
                                    </p:animEffect>
                                  </p:childTnLst>
                                </p:cTn>
                              </p:par>
                            </p:childTnLst>
                          </p:cTn>
                        </p:par>
                        <p:par>
                          <p:cTn id="16" fill="hold">
                            <p:stCondLst>
                              <p:cond delay="5500"/>
                            </p:stCondLst>
                            <p:childTnLst>
                              <p:par>
                                <p:cTn id="17" presetID="2" presetClass="entr" presetSubtype="2"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10500"/>
                            </p:stCondLst>
                            <p:childTnLst>
                              <p:par>
                                <p:cTn id="22" presetID="3" presetClass="entr" presetSubtype="1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linds(horizontal)">
                                      <p:cBhvr>
                                        <p:cTn id="24" dur="5000"/>
                                        <p:tgtEl>
                                          <p:spTgt spid="2">
                                            <p:txEl>
                                              <p:pRg st="3" end="3"/>
                                            </p:txEl>
                                          </p:spTgt>
                                        </p:tgtEl>
                                      </p:cBhvr>
                                    </p:animEffect>
                                  </p:childTnLst>
                                </p:cTn>
                              </p:par>
                            </p:childTnLst>
                          </p:cTn>
                        </p:par>
                        <p:par>
                          <p:cTn id="25" fill="hold">
                            <p:stCondLst>
                              <p:cond delay="15500"/>
                            </p:stCondLst>
                            <p:childTnLst>
                              <p:par>
                                <p:cTn id="26" presetID="9"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5000"/>
                                        <p:tgtEl>
                                          <p:spTgt spid="2">
                                            <p:txEl>
                                              <p:pRg st="4" end="4"/>
                                            </p:txEl>
                                          </p:spTgt>
                                        </p:tgtEl>
                                      </p:cBhvr>
                                    </p:animEffect>
                                  </p:childTnLst>
                                </p:cTn>
                              </p:par>
                            </p:childTnLst>
                          </p:cTn>
                        </p:par>
                        <p:par>
                          <p:cTn id="29" fill="hold">
                            <p:stCondLst>
                              <p:cond delay="20500"/>
                            </p:stCondLst>
                            <p:childTnLst>
                              <p:par>
                                <p:cTn id="30" presetID="3" presetClass="entr" presetSubtype="1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38" dur="5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ctr">
              <a:buNone/>
            </a:pPr>
            <a:r>
              <a:rPr lang="en-US" dirty="0" smtClean="0"/>
              <a:t>On average, those that earn a Bachelors degree earn double that of people who just have a high school education. </a:t>
            </a:r>
          </a:p>
          <a:p>
            <a:pPr algn="ctr">
              <a:buNone/>
            </a:pPr>
            <a:endParaRPr lang="en-US" dirty="0" smtClean="0"/>
          </a:p>
          <a:p>
            <a:pPr algn="ctr">
              <a:buNone/>
            </a:pPr>
            <a:r>
              <a:rPr lang="en-US" dirty="0" smtClean="0"/>
              <a:t>Opens more doors to interesting careers.</a:t>
            </a:r>
          </a:p>
          <a:p>
            <a:pPr algn="ctr">
              <a:buNone/>
            </a:pPr>
            <a:endParaRPr lang="en-US" dirty="0" smtClean="0"/>
          </a:p>
          <a:p>
            <a:pPr algn="ctr">
              <a:buNone/>
            </a:pPr>
            <a:r>
              <a:rPr lang="en-US" dirty="0" smtClean="0"/>
              <a:t>Today, 9 out of 10 people change jobs at least twice in a career</a:t>
            </a:r>
          </a:p>
          <a:p>
            <a:pPr algn="ctr">
              <a:buNone/>
            </a:pPr>
            <a:endParaRPr lang="en-US" dirty="0" smtClean="0"/>
          </a:p>
          <a:p>
            <a:pPr algn="ctr">
              <a:buNone/>
            </a:pPr>
            <a:r>
              <a:rPr lang="en-US" dirty="0" smtClean="0"/>
              <a:t>Attending higher education often gives the student a better outlook on life.</a:t>
            </a:r>
          </a:p>
          <a:p>
            <a:pPr algn="ctr">
              <a:buNone/>
            </a:pPr>
            <a:endParaRPr lang="en-US" dirty="0" smtClean="0"/>
          </a:p>
          <a:p>
            <a:pPr algn="ctr">
              <a:buNone/>
            </a:pPr>
            <a:r>
              <a:rPr lang="en-US" dirty="0" smtClean="0"/>
              <a:t>What do you want to accomplish in your life?  </a:t>
            </a:r>
            <a:endParaRPr lang="en-US" dirty="0"/>
          </a:p>
        </p:txBody>
      </p:sp>
      <p:sp>
        <p:nvSpPr>
          <p:cNvPr id="3" name="Title 2"/>
          <p:cNvSpPr>
            <a:spLocks noGrp="1"/>
          </p:cNvSpPr>
          <p:nvPr>
            <p:ph type="title"/>
          </p:nvPr>
        </p:nvSpPr>
        <p:spPr/>
        <p:txBody>
          <a:bodyPr/>
          <a:lstStyle/>
          <a:p>
            <a:r>
              <a:rPr lang="en-US" dirty="0" smtClean="0"/>
              <a:t>COLLEGE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3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33600" y="304800"/>
          <a:ext cx="4484300" cy="2133599"/>
        </p:xfrm>
        <a:graphic>
          <a:graphicData uri="http://schemas.openxmlformats.org/presentationml/2006/ole">
            <p:oleObj spid="_x0000_s1026" name="Document" r:id="rId3" imgW="5705280" imgH="2714400" progId="">
              <p:embed/>
            </p:oleObj>
          </a:graphicData>
        </a:graphic>
      </p:graphicFrame>
      <p:sp>
        <p:nvSpPr>
          <p:cNvPr id="2" name="Title 1"/>
          <p:cNvSpPr>
            <a:spLocks noGrp="1"/>
          </p:cNvSpPr>
          <p:nvPr>
            <p:ph type="ctrTitle"/>
          </p:nvPr>
        </p:nvSpPr>
        <p:spPr/>
        <p:txBody>
          <a:bodyPr>
            <a:normAutofit/>
          </a:bodyPr>
          <a:lstStyle/>
          <a:p>
            <a:pPr algn="ctr"/>
            <a:r>
              <a:rPr lang="en-US" dirty="0" smtClean="0"/>
              <a:t/>
            </a:r>
            <a:br>
              <a:rPr lang="en-US" dirty="0" smtClean="0"/>
            </a:br>
            <a:r>
              <a:rPr lang="en-US" dirty="0" smtClean="0"/>
              <a:t>Getting Ready for College </a:t>
            </a:r>
            <a:endParaRPr lang="en-US" dirty="0"/>
          </a:p>
        </p:txBody>
      </p:sp>
      <p:sp>
        <p:nvSpPr>
          <p:cNvPr id="3" name="Subtitle 2"/>
          <p:cNvSpPr>
            <a:spLocks noGrp="1"/>
          </p:cNvSpPr>
          <p:nvPr>
            <p:ph type="subTitle" idx="1"/>
          </p:nvPr>
        </p:nvSpPr>
        <p:spPr/>
        <p:txBody>
          <a:bodyPr/>
          <a:lstStyle/>
          <a:p>
            <a:pPr algn="ctr"/>
            <a:r>
              <a:rPr lang="en-US" dirty="0" smtClean="0"/>
              <a:t>A Student and Parent Guide</a:t>
            </a:r>
            <a:endParaRPr lang="en-US"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Reasons to go to college</a:t>
            </a:r>
          </a:p>
          <a:p>
            <a:endParaRPr lang="en-US" dirty="0" smtClean="0"/>
          </a:p>
          <a:p>
            <a:endParaRPr lang="en-US" dirty="0" smtClean="0"/>
          </a:p>
          <a:p>
            <a:endParaRPr lang="en-US" dirty="0" smtClean="0"/>
          </a:p>
          <a:p>
            <a:r>
              <a:rPr lang="en-US" dirty="0" smtClean="0"/>
              <a:t>Barriers to overcome</a:t>
            </a:r>
          </a:p>
          <a:p>
            <a:endParaRPr lang="en-US" dirty="0"/>
          </a:p>
        </p:txBody>
      </p:sp>
      <p:sp>
        <p:nvSpPr>
          <p:cNvPr id="3" name="Title 2"/>
          <p:cNvSpPr>
            <a:spLocks noGrp="1"/>
          </p:cNvSpPr>
          <p:nvPr>
            <p:ph type="title"/>
          </p:nvPr>
        </p:nvSpPr>
        <p:spPr/>
        <p:txBody>
          <a:bodyPr>
            <a:normAutofit fontScale="90000"/>
          </a:bodyPr>
          <a:lstStyle/>
          <a:p>
            <a:r>
              <a:rPr lang="en-US" dirty="0" smtClean="0"/>
              <a:t>GET ON TARGET WITH YOUR FUTURE!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dissolv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609600"/>
          <a:ext cx="8077201" cy="5791199"/>
        </p:xfrm>
        <a:graphic>
          <a:graphicData uri="http://schemas.openxmlformats.org/drawingml/2006/table">
            <a:tbl>
              <a:tblPr/>
              <a:tblGrid>
                <a:gridCol w="3225678"/>
                <a:gridCol w="2627366"/>
                <a:gridCol w="2224157"/>
              </a:tblGrid>
              <a:tr h="281839">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r>
              <a:tr h="816683">
                <a:tc>
                  <a:txBody>
                    <a:bodyPr/>
                    <a:lstStyle/>
                    <a:p>
                      <a:pPr marL="0" marR="0">
                        <a:lnSpc>
                          <a:spcPct val="115000"/>
                        </a:lnSpc>
                        <a:spcBef>
                          <a:spcPts val="0"/>
                        </a:spcBef>
                        <a:spcAft>
                          <a:spcPts val="0"/>
                        </a:spcAft>
                      </a:pPr>
                      <a:r>
                        <a:rPr lang="en-US" sz="1000" b="1">
                          <a:latin typeface="Calibri"/>
                          <a:ea typeface="Times New Roman"/>
                          <a:cs typeface="Times New Roman"/>
                        </a:rPr>
                        <a:t>Two-Year or Technical College </a:t>
                      </a:r>
                      <a:r>
                        <a:rPr lang="en-US" sz="1000">
                          <a:latin typeface="Calibri"/>
                          <a:ea typeface="Times New Roman"/>
                          <a:cs typeface="Times New Roman"/>
                        </a:rPr>
                        <a:t/>
                      </a:r>
                      <a:br>
                        <a:rPr lang="en-US" sz="1000">
                          <a:latin typeface="Calibri"/>
                          <a:ea typeface="Times New Roman"/>
                          <a:cs typeface="Times New Roman"/>
                        </a:rPr>
                      </a:br>
                      <a:r>
                        <a:rPr lang="en-US" sz="1000">
                          <a:latin typeface="Calibri"/>
                          <a:ea typeface="Times New Roman"/>
                          <a:cs typeface="Times New Roman"/>
                        </a:rPr>
                        <a:t>(Associate Degree or Certificate)</a:t>
                      </a:r>
                      <a:endParaRPr lang="en-US" sz="1000">
                        <a:latin typeface="Arial"/>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marL="0" marR="0">
                        <a:lnSpc>
                          <a:spcPct val="115000"/>
                        </a:lnSpc>
                        <a:spcBef>
                          <a:spcPts val="0"/>
                        </a:spcBef>
                        <a:spcAft>
                          <a:spcPts val="0"/>
                        </a:spcAft>
                      </a:pPr>
                      <a:r>
                        <a:rPr lang="en-US" sz="1000" b="1">
                          <a:latin typeface="Calibri"/>
                          <a:ea typeface="Times New Roman"/>
                          <a:cs typeface="Times New Roman"/>
                        </a:rPr>
                        <a:t>Four-Year College</a:t>
                      </a:r>
                      <a:r>
                        <a:rPr lang="en-US" sz="1000">
                          <a:latin typeface="Calibri"/>
                          <a:ea typeface="Times New Roman"/>
                          <a:cs typeface="Times New Roman"/>
                        </a:rPr>
                        <a:t/>
                      </a:r>
                      <a:br>
                        <a:rPr lang="en-US" sz="1000">
                          <a:latin typeface="Calibri"/>
                          <a:ea typeface="Times New Roman"/>
                          <a:cs typeface="Times New Roman"/>
                        </a:rPr>
                      </a:br>
                      <a:r>
                        <a:rPr lang="en-US" sz="1000">
                          <a:latin typeface="Calibri"/>
                          <a:ea typeface="Times New Roman"/>
                          <a:cs typeface="Times New Roman"/>
                        </a:rPr>
                        <a:t>(Bachelor’s Degree) </a:t>
                      </a:r>
                      <a:endParaRPr lang="en-US" sz="1000">
                        <a:latin typeface="Arial"/>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marL="0" marR="0">
                        <a:lnSpc>
                          <a:spcPct val="115000"/>
                        </a:lnSpc>
                        <a:spcBef>
                          <a:spcPts val="0"/>
                        </a:spcBef>
                        <a:spcAft>
                          <a:spcPts val="0"/>
                        </a:spcAft>
                      </a:pPr>
                      <a:r>
                        <a:rPr lang="en-US" sz="1000" b="1">
                          <a:latin typeface="Calibri"/>
                          <a:ea typeface="Times New Roman"/>
                          <a:cs typeface="Times New Roman"/>
                        </a:rPr>
                        <a:t>More Than Four Years</a:t>
                      </a:r>
                      <a:r>
                        <a:rPr lang="en-US" sz="1000">
                          <a:latin typeface="Calibri"/>
                          <a:ea typeface="Times New Roman"/>
                          <a:cs typeface="Times New Roman"/>
                        </a:rPr>
                        <a:t/>
                      </a:r>
                      <a:br>
                        <a:rPr lang="en-US" sz="1000">
                          <a:latin typeface="Calibri"/>
                          <a:ea typeface="Times New Roman"/>
                          <a:cs typeface="Times New Roman"/>
                        </a:rPr>
                      </a:br>
                      <a:r>
                        <a:rPr lang="en-US" sz="1000">
                          <a:latin typeface="Calibri"/>
                          <a:ea typeface="Times New Roman"/>
                          <a:cs typeface="Times New Roman"/>
                        </a:rPr>
                        <a:t>(Various Graduate Degrees)</a:t>
                      </a:r>
                      <a:endParaRPr lang="en-US" sz="1000">
                        <a:latin typeface="Arial"/>
                        <a:ea typeface="Times New Roman"/>
                        <a:cs typeface="Times New Roman"/>
                      </a:endParaRPr>
                    </a:p>
                  </a:txBody>
                  <a:tcPr marL="16319" marR="16319" marT="16319" marB="16319">
                    <a:lnL>
                      <a:noFill/>
                    </a:lnL>
                    <a:lnR>
                      <a:noFill/>
                    </a:lnR>
                    <a:lnT>
                      <a:noFill/>
                    </a:lnT>
                    <a:lnB>
                      <a:noFill/>
                    </a:lnB>
                    <a:solidFill>
                      <a:srgbClr val="C6D9F1"/>
                    </a:solidFill>
                  </a:tcPr>
                </a:tc>
              </a:tr>
              <a:tr h="281839">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a:lnSpc>
                          <a:spcPct val="115000"/>
                        </a:lnSpc>
                      </a:pPr>
                      <a:endParaRPr lang="en-US" sz="900">
                        <a:latin typeface="Calibri"/>
                        <a:ea typeface="Times New Roman"/>
                        <a:cs typeface="Times New Roman"/>
                      </a:endParaRPr>
                    </a:p>
                  </a:txBody>
                  <a:tcPr marL="16319" marR="16319" marT="16319" marB="16319">
                    <a:lnL>
                      <a:noFill/>
                    </a:lnL>
                    <a:lnR>
                      <a:noFill/>
                    </a:lnR>
                    <a:lnT>
                      <a:noFill/>
                    </a:lnT>
                    <a:lnB>
                      <a:noFill/>
                    </a:lnB>
                    <a:solidFill>
                      <a:srgbClr val="C6D9F1"/>
                    </a:solidFill>
                  </a:tcPr>
                </a:tc>
              </a:tr>
              <a:tr h="4410838">
                <a:tc>
                  <a:txBody>
                    <a:bodyPr/>
                    <a:lstStyle/>
                    <a:p>
                      <a:pPr marL="0" marR="0">
                        <a:lnSpc>
                          <a:spcPct val="115000"/>
                        </a:lnSpc>
                        <a:spcBef>
                          <a:spcPts val="0"/>
                        </a:spcBef>
                        <a:spcAft>
                          <a:spcPts val="0"/>
                        </a:spcAft>
                      </a:pPr>
                      <a:r>
                        <a:rPr lang="en-US" sz="1000">
                          <a:latin typeface="Calibri"/>
                          <a:ea typeface="Times New Roman"/>
                          <a:cs typeface="Times New Roman"/>
                        </a:rPr>
                        <a:t>Computer Technician</a:t>
                      </a:r>
                      <a:br>
                        <a:rPr lang="en-US" sz="1000">
                          <a:latin typeface="Calibri"/>
                          <a:ea typeface="Times New Roman"/>
                          <a:cs typeface="Times New Roman"/>
                        </a:rPr>
                      </a:br>
                      <a:r>
                        <a:rPr lang="en-US" sz="1000">
                          <a:latin typeface="Calibri"/>
                          <a:ea typeface="Times New Roman"/>
                          <a:cs typeface="Times New Roman"/>
                        </a:rPr>
                        <a:t>Surveyor*</a:t>
                      </a:r>
                      <a:br>
                        <a:rPr lang="en-US" sz="1000">
                          <a:latin typeface="Calibri"/>
                          <a:ea typeface="Times New Roman"/>
                          <a:cs typeface="Times New Roman"/>
                        </a:rPr>
                      </a:br>
                      <a:r>
                        <a:rPr lang="en-US" sz="1000">
                          <a:latin typeface="Calibri"/>
                          <a:ea typeface="Times New Roman"/>
                          <a:cs typeface="Times New Roman"/>
                        </a:rPr>
                        <a:t>Registered Nurse</a:t>
                      </a:r>
                      <a:br>
                        <a:rPr lang="en-US" sz="1000">
                          <a:latin typeface="Calibri"/>
                          <a:ea typeface="Times New Roman"/>
                          <a:cs typeface="Times New Roman"/>
                        </a:rPr>
                      </a:br>
                      <a:r>
                        <a:rPr lang="en-US" sz="1000">
                          <a:latin typeface="Calibri"/>
                          <a:ea typeface="Times New Roman"/>
                          <a:cs typeface="Times New Roman"/>
                        </a:rPr>
                        <a:t>Dental Hygienist</a:t>
                      </a:r>
                      <a:br>
                        <a:rPr lang="en-US" sz="1000">
                          <a:latin typeface="Calibri"/>
                          <a:ea typeface="Times New Roman"/>
                          <a:cs typeface="Times New Roman"/>
                        </a:rPr>
                      </a:br>
                      <a:r>
                        <a:rPr lang="en-US" sz="1000">
                          <a:latin typeface="Calibri"/>
                          <a:ea typeface="Times New Roman"/>
                          <a:cs typeface="Times New Roman"/>
                        </a:rPr>
                        <a:t>Medical Laboratory Technician</a:t>
                      </a:r>
                      <a:br>
                        <a:rPr lang="en-US" sz="1000">
                          <a:latin typeface="Calibri"/>
                          <a:ea typeface="Times New Roman"/>
                          <a:cs typeface="Times New Roman"/>
                        </a:rPr>
                      </a:br>
                      <a:r>
                        <a:rPr lang="en-US" sz="1000">
                          <a:latin typeface="Calibri"/>
                          <a:ea typeface="Times New Roman"/>
                          <a:cs typeface="Times New Roman"/>
                        </a:rPr>
                        <a:t>Commercial Artist</a:t>
                      </a:r>
                      <a:br>
                        <a:rPr lang="en-US" sz="1000">
                          <a:latin typeface="Calibri"/>
                          <a:ea typeface="Times New Roman"/>
                          <a:cs typeface="Times New Roman"/>
                        </a:rPr>
                      </a:br>
                      <a:r>
                        <a:rPr lang="en-US" sz="1000">
                          <a:latin typeface="Calibri"/>
                          <a:ea typeface="Times New Roman"/>
                          <a:cs typeface="Times New Roman"/>
                        </a:rPr>
                        <a:t>Hotel/Restaurant Manager</a:t>
                      </a:r>
                      <a:br>
                        <a:rPr lang="en-US" sz="1000">
                          <a:latin typeface="Calibri"/>
                          <a:ea typeface="Times New Roman"/>
                          <a:cs typeface="Times New Roman"/>
                        </a:rPr>
                      </a:br>
                      <a:r>
                        <a:rPr lang="en-US" sz="1000">
                          <a:latin typeface="Calibri"/>
                          <a:ea typeface="Times New Roman"/>
                          <a:cs typeface="Times New Roman"/>
                        </a:rPr>
                        <a:t>Engineering Technician</a:t>
                      </a:r>
                      <a:br>
                        <a:rPr lang="en-US" sz="1000">
                          <a:latin typeface="Calibri"/>
                          <a:ea typeface="Times New Roman"/>
                          <a:cs typeface="Times New Roman"/>
                        </a:rPr>
                      </a:br>
                      <a:r>
                        <a:rPr lang="en-US" sz="1000">
                          <a:latin typeface="Calibri"/>
                          <a:ea typeface="Times New Roman"/>
                          <a:cs typeface="Times New Roman"/>
                        </a:rPr>
                        <a:t>Automotive Mechanic*</a:t>
                      </a:r>
                      <a:br>
                        <a:rPr lang="en-US" sz="1000">
                          <a:latin typeface="Calibri"/>
                          <a:ea typeface="Times New Roman"/>
                          <a:cs typeface="Times New Roman"/>
                        </a:rPr>
                      </a:br>
                      <a:r>
                        <a:rPr lang="en-US" sz="1000">
                          <a:latin typeface="Calibri"/>
                          <a:ea typeface="Times New Roman"/>
                          <a:cs typeface="Times New Roman"/>
                        </a:rPr>
                        <a:t>Administrative Assistant</a:t>
                      </a:r>
                      <a:br>
                        <a:rPr lang="en-US" sz="1000">
                          <a:latin typeface="Calibri"/>
                          <a:ea typeface="Times New Roman"/>
                          <a:cs typeface="Times New Roman"/>
                        </a:rPr>
                      </a:br>
                      <a:r>
                        <a:rPr lang="en-US" sz="1000">
                          <a:latin typeface="Calibri"/>
                          <a:ea typeface="Times New Roman"/>
                          <a:cs typeface="Times New Roman"/>
                        </a:rPr>
                        <a:t>Water and Wastewater Treatment</a:t>
                      </a:r>
                      <a:br>
                        <a:rPr lang="en-US" sz="1000">
                          <a:latin typeface="Calibri"/>
                          <a:ea typeface="Times New Roman"/>
                          <a:cs typeface="Times New Roman"/>
                        </a:rPr>
                      </a:br>
                      <a:r>
                        <a:rPr lang="en-US" sz="1000">
                          <a:latin typeface="Calibri"/>
                          <a:ea typeface="Times New Roman"/>
                          <a:cs typeface="Times New Roman"/>
                        </a:rPr>
                        <a:t>  Plant Operator</a:t>
                      </a:r>
                      <a:br>
                        <a:rPr lang="en-US" sz="1000">
                          <a:latin typeface="Calibri"/>
                          <a:ea typeface="Times New Roman"/>
                          <a:cs typeface="Times New Roman"/>
                        </a:rPr>
                      </a:br>
                      <a:r>
                        <a:rPr lang="en-US" sz="1000">
                          <a:latin typeface="Calibri"/>
                          <a:ea typeface="Times New Roman"/>
                          <a:cs typeface="Times New Roman"/>
                        </a:rPr>
                        <a:t>Nurse Aide/Orderly*</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Plumber*</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Carpenter*</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Electrician*</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Chef*</a:t>
                      </a:r>
                      <a:endParaRPr lang="en-US" sz="1000">
                        <a:latin typeface="Arial"/>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marL="0" marR="0">
                        <a:lnSpc>
                          <a:spcPct val="115000"/>
                        </a:lnSpc>
                        <a:spcBef>
                          <a:spcPts val="0"/>
                        </a:spcBef>
                        <a:spcAft>
                          <a:spcPts val="0"/>
                        </a:spcAft>
                      </a:pPr>
                      <a:r>
                        <a:rPr lang="en-US" sz="1000">
                          <a:latin typeface="Calibri"/>
                          <a:ea typeface="Times New Roman"/>
                          <a:cs typeface="Times New Roman"/>
                        </a:rPr>
                        <a:t>Teacher</a:t>
                      </a:r>
                      <a:br>
                        <a:rPr lang="en-US" sz="1000">
                          <a:latin typeface="Calibri"/>
                          <a:ea typeface="Times New Roman"/>
                          <a:cs typeface="Times New Roman"/>
                        </a:rPr>
                      </a:br>
                      <a:r>
                        <a:rPr lang="en-US" sz="1000">
                          <a:latin typeface="Calibri"/>
                          <a:ea typeface="Times New Roman"/>
                          <a:cs typeface="Times New Roman"/>
                        </a:rPr>
                        <a:t>Accountant</a:t>
                      </a:r>
                      <a:br>
                        <a:rPr lang="en-US" sz="1000">
                          <a:latin typeface="Calibri"/>
                          <a:ea typeface="Times New Roman"/>
                          <a:cs typeface="Times New Roman"/>
                        </a:rPr>
                      </a:br>
                      <a:r>
                        <a:rPr lang="en-US" sz="1000">
                          <a:latin typeface="Calibri"/>
                          <a:ea typeface="Times New Roman"/>
                          <a:cs typeface="Times New Roman"/>
                        </a:rPr>
                        <a:t>Journalist</a:t>
                      </a:r>
                      <a:br>
                        <a:rPr lang="en-US" sz="1000">
                          <a:latin typeface="Calibri"/>
                          <a:ea typeface="Times New Roman"/>
                          <a:cs typeface="Times New Roman"/>
                        </a:rPr>
                      </a:br>
                      <a:r>
                        <a:rPr lang="en-US" sz="1000">
                          <a:latin typeface="Calibri"/>
                          <a:ea typeface="Times New Roman"/>
                          <a:cs typeface="Times New Roman"/>
                        </a:rPr>
                        <a:t>Insurance Agent</a:t>
                      </a:r>
                      <a:br>
                        <a:rPr lang="en-US" sz="1000">
                          <a:latin typeface="Calibri"/>
                          <a:ea typeface="Times New Roman"/>
                          <a:cs typeface="Times New Roman"/>
                        </a:rPr>
                      </a:br>
                      <a:r>
                        <a:rPr lang="en-US" sz="1000">
                          <a:latin typeface="Calibri"/>
                          <a:ea typeface="Times New Roman"/>
                          <a:cs typeface="Times New Roman"/>
                        </a:rPr>
                        <a:t>Pharmacist</a:t>
                      </a:r>
                      <a:br>
                        <a:rPr lang="en-US" sz="1000">
                          <a:latin typeface="Calibri"/>
                          <a:ea typeface="Times New Roman"/>
                          <a:cs typeface="Times New Roman"/>
                        </a:rPr>
                      </a:br>
                      <a:r>
                        <a:rPr lang="en-US" sz="1000">
                          <a:latin typeface="Calibri"/>
                          <a:ea typeface="Times New Roman"/>
                          <a:cs typeface="Times New Roman"/>
                        </a:rPr>
                        <a:t>Computer Systems Analyst</a:t>
                      </a:r>
                      <a:br>
                        <a:rPr lang="en-US" sz="1000">
                          <a:latin typeface="Calibri"/>
                          <a:ea typeface="Times New Roman"/>
                          <a:cs typeface="Times New Roman"/>
                        </a:rPr>
                      </a:br>
                      <a:r>
                        <a:rPr lang="en-US" sz="1000">
                          <a:latin typeface="Calibri"/>
                          <a:ea typeface="Times New Roman"/>
                          <a:cs typeface="Times New Roman"/>
                        </a:rPr>
                        <a:t>Dietitian</a:t>
                      </a:r>
                      <a:br>
                        <a:rPr lang="en-US" sz="1000">
                          <a:latin typeface="Calibri"/>
                          <a:ea typeface="Times New Roman"/>
                          <a:cs typeface="Times New Roman"/>
                        </a:rPr>
                      </a:br>
                      <a:r>
                        <a:rPr lang="en-US" sz="1000">
                          <a:latin typeface="Calibri"/>
                          <a:ea typeface="Times New Roman"/>
                          <a:cs typeface="Times New Roman"/>
                        </a:rPr>
                        <a:t>Civil Engineer</a:t>
                      </a:r>
                      <a:br>
                        <a:rPr lang="en-US" sz="1000">
                          <a:latin typeface="Calibri"/>
                          <a:ea typeface="Times New Roman"/>
                          <a:cs typeface="Times New Roman"/>
                        </a:rPr>
                      </a:br>
                      <a:r>
                        <a:rPr lang="en-US" sz="1000">
                          <a:latin typeface="Calibri"/>
                          <a:ea typeface="Times New Roman"/>
                          <a:cs typeface="Times New Roman"/>
                        </a:rPr>
                        <a:t>Investment Banker</a:t>
                      </a:r>
                      <a:br>
                        <a:rPr lang="en-US" sz="1000">
                          <a:latin typeface="Calibri"/>
                          <a:ea typeface="Times New Roman"/>
                          <a:cs typeface="Times New Roman"/>
                        </a:rPr>
                      </a:br>
                      <a:r>
                        <a:rPr lang="en-US" sz="1000">
                          <a:latin typeface="Calibri"/>
                          <a:ea typeface="Times New Roman"/>
                          <a:cs typeface="Times New Roman"/>
                        </a:rPr>
                        <a:t>Graphic Designer</a:t>
                      </a:r>
                      <a:br>
                        <a:rPr lang="en-US" sz="1000">
                          <a:latin typeface="Calibri"/>
                          <a:ea typeface="Times New Roman"/>
                          <a:cs typeface="Times New Roman"/>
                        </a:rPr>
                      </a:br>
                      <a:r>
                        <a:rPr lang="en-US" sz="1000">
                          <a:latin typeface="Calibri"/>
                          <a:ea typeface="Times New Roman"/>
                          <a:cs typeface="Times New Roman"/>
                        </a:rPr>
                        <a:t>Social Worker</a:t>
                      </a:r>
                      <a:br>
                        <a:rPr lang="en-US" sz="1000">
                          <a:latin typeface="Calibri"/>
                          <a:ea typeface="Times New Roman"/>
                          <a:cs typeface="Times New Roman"/>
                        </a:rPr>
                      </a:br>
                      <a:r>
                        <a:rPr lang="en-US" sz="1000">
                          <a:latin typeface="Calibri"/>
                          <a:ea typeface="Times New Roman"/>
                          <a:cs typeface="Times New Roman"/>
                        </a:rPr>
                        <a:t>Public Relations Specialist</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Criminologists</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Probation Officer</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FBI Agent</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Chemist</a:t>
                      </a:r>
                      <a:endParaRPr lang="en-US" sz="1000">
                        <a:latin typeface="Arial"/>
                        <a:ea typeface="Times New Roman"/>
                        <a:cs typeface="Times New Roman"/>
                      </a:endParaRPr>
                    </a:p>
                    <a:p>
                      <a:pPr marL="0" marR="0">
                        <a:lnSpc>
                          <a:spcPct val="115000"/>
                        </a:lnSpc>
                        <a:spcBef>
                          <a:spcPts val="0"/>
                        </a:spcBef>
                        <a:spcAft>
                          <a:spcPts val="0"/>
                        </a:spcAft>
                      </a:pPr>
                      <a:r>
                        <a:rPr lang="en-US" sz="1000">
                          <a:latin typeface="Calibri"/>
                          <a:ea typeface="Times New Roman"/>
                          <a:cs typeface="Times New Roman"/>
                        </a:rPr>
                        <a:t>Meteorologist</a:t>
                      </a:r>
                      <a:endParaRPr lang="en-US" sz="1000">
                        <a:latin typeface="Arial"/>
                        <a:ea typeface="Times New Roman"/>
                        <a:cs typeface="Times New Roman"/>
                      </a:endParaRPr>
                    </a:p>
                  </a:txBody>
                  <a:tcPr marL="16319" marR="16319" marT="16319" marB="16319">
                    <a:lnL>
                      <a:noFill/>
                    </a:lnL>
                    <a:lnR>
                      <a:noFill/>
                    </a:lnR>
                    <a:lnT>
                      <a:noFill/>
                    </a:lnT>
                    <a:lnB>
                      <a:noFill/>
                    </a:lnB>
                    <a:solidFill>
                      <a:srgbClr val="C6D9F1"/>
                    </a:solidFill>
                  </a:tcPr>
                </a:tc>
                <a:tc>
                  <a:txBody>
                    <a:bodyPr/>
                    <a:lstStyle/>
                    <a:p>
                      <a:pPr marL="0" marR="0">
                        <a:lnSpc>
                          <a:spcPct val="115000"/>
                        </a:lnSpc>
                        <a:spcBef>
                          <a:spcPts val="0"/>
                        </a:spcBef>
                        <a:spcAft>
                          <a:spcPts val="0"/>
                        </a:spcAft>
                      </a:pPr>
                      <a:r>
                        <a:rPr lang="en-US" sz="1000" dirty="0">
                          <a:latin typeface="Calibri"/>
                          <a:ea typeface="Times New Roman"/>
                          <a:cs typeface="Times New Roman"/>
                        </a:rPr>
                        <a:t>Lawyer</a:t>
                      </a:r>
                      <a:br>
                        <a:rPr lang="en-US" sz="1000" dirty="0">
                          <a:latin typeface="Calibri"/>
                          <a:ea typeface="Times New Roman"/>
                          <a:cs typeface="Times New Roman"/>
                        </a:rPr>
                      </a:br>
                      <a:r>
                        <a:rPr lang="en-US" sz="1000" dirty="0">
                          <a:latin typeface="Calibri"/>
                          <a:ea typeface="Times New Roman"/>
                          <a:cs typeface="Times New Roman"/>
                        </a:rPr>
                        <a:t>Doctor</a:t>
                      </a:r>
                      <a:br>
                        <a:rPr lang="en-US" sz="1000" dirty="0">
                          <a:latin typeface="Calibri"/>
                          <a:ea typeface="Times New Roman"/>
                          <a:cs typeface="Times New Roman"/>
                        </a:rPr>
                      </a:br>
                      <a:r>
                        <a:rPr lang="en-US" sz="1000" dirty="0">
                          <a:latin typeface="Calibri"/>
                          <a:ea typeface="Times New Roman"/>
                          <a:cs typeface="Times New Roman"/>
                        </a:rPr>
                        <a:t>Architect</a:t>
                      </a:r>
                      <a:br>
                        <a:rPr lang="en-US" sz="1000" dirty="0">
                          <a:latin typeface="Calibri"/>
                          <a:ea typeface="Times New Roman"/>
                          <a:cs typeface="Times New Roman"/>
                        </a:rPr>
                      </a:br>
                      <a:r>
                        <a:rPr lang="en-US" sz="1000" dirty="0">
                          <a:latin typeface="Calibri"/>
                          <a:ea typeface="Times New Roman"/>
                          <a:cs typeface="Times New Roman"/>
                        </a:rPr>
                        <a:t>Scientist</a:t>
                      </a:r>
                      <a:br>
                        <a:rPr lang="en-US" sz="1000" dirty="0">
                          <a:latin typeface="Calibri"/>
                          <a:ea typeface="Times New Roman"/>
                          <a:cs typeface="Times New Roman"/>
                        </a:rPr>
                      </a:br>
                      <a:r>
                        <a:rPr lang="en-US" sz="1000" dirty="0">
                          <a:latin typeface="Calibri"/>
                          <a:ea typeface="Times New Roman"/>
                          <a:cs typeface="Times New Roman"/>
                        </a:rPr>
                        <a:t>University Professor</a:t>
                      </a:r>
                      <a:br>
                        <a:rPr lang="en-US" sz="1000" dirty="0">
                          <a:latin typeface="Calibri"/>
                          <a:ea typeface="Times New Roman"/>
                          <a:cs typeface="Times New Roman"/>
                        </a:rPr>
                      </a:br>
                      <a:r>
                        <a:rPr lang="en-US" sz="1000" dirty="0">
                          <a:latin typeface="Calibri"/>
                          <a:ea typeface="Times New Roman"/>
                          <a:cs typeface="Times New Roman"/>
                        </a:rPr>
                        <a:t>Economist</a:t>
                      </a:r>
                      <a:br>
                        <a:rPr lang="en-US" sz="1000" dirty="0">
                          <a:latin typeface="Calibri"/>
                          <a:ea typeface="Times New Roman"/>
                          <a:cs typeface="Times New Roman"/>
                        </a:rPr>
                      </a:br>
                      <a:r>
                        <a:rPr lang="en-US" sz="1000" dirty="0">
                          <a:latin typeface="Calibri"/>
                          <a:ea typeface="Times New Roman"/>
                          <a:cs typeface="Times New Roman"/>
                        </a:rPr>
                        <a:t>Psychologist</a:t>
                      </a:r>
                      <a:br>
                        <a:rPr lang="en-US" sz="1000" dirty="0">
                          <a:latin typeface="Calibri"/>
                          <a:ea typeface="Times New Roman"/>
                          <a:cs typeface="Times New Roman"/>
                        </a:rPr>
                      </a:br>
                      <a:r>
                        <a:rPr lang="en-US" sz="1000" dirty="0">
                          <a:latin typeface="Calibri"/>
                          <a:ea typeface="Times New Roman"/>
                          <a:cs typeface="Times New Roman"/>
                        </a:rPr>
                        <a:t>Dentist</a:t>
                      </a:r>
                      <a:br>
                        <a:rPr lang="en-US" sz="1000" dirty="0">
                          <a:latin typeface="Calibri"/>
                          <a:ea typeface="Times New Roman"/>
                          <a:cs typeface="Times New Roman"/>
                        </a:rPr>
                      </a:br>
                      <a:r>
                        <a:rPr lang="en-US" sz="1000" dirty="0">
                          <a:latin typeface="Calibri"/>
                          <a:ea typeface="Times New Roman"/>
                          <a:cs typeface="Times New Roman"/>
                        </a:rPr>
                        <a:t>Veterinarian</a:t>
                      </a:r>
                      <a:br>
                        <a:rPr lang="en-US" sz="1000" dirty="0">
                          <a:latin typeface="Calibri"/>
                          <a:ea typeface="Times New Roman"/>
                          <a:cs typeface="Times New Roman"/>
                        </a:rPr>
                      </a:br>
                      <a:r>
                        <a:rPr lang="en-US" sz="1000" dirty="0">
                          <a:latin typeface="Calibri"/>
                          <a:ea typeface="Times New Roman"/>
                          <a:cs typeface="Times New Roman"/>
                        </a:rPr>
                        <a:t>Public Policy Analyst</a:t>
                      </a:r>
                      <a:br>
                        <a:rPr lang="en-US" sz="1000" dirty="0">
                          <a:latin typeface="Calibri"/>
                          <a:ea typeface="Times New Roman"/>
                          <a:cs typeface="Times New Roman"/>
                        </a:rPr>
                      </a:br>
                      <a:r>
                        <a:rPr lang="en-US" sz="1000" dirty="0">
                          <a:latin typeface="Calibri"/>
                          <a:ea typeface="Times New Roman"/>
                          <a:cs typeface="Times New Roman"/>
                        </a:rPr>
                        <a:t>Geologist</a:t>
                      </a:r>
                      <a:br>
                        <a:rPr lang="en-US" sz="1000" dirty="0">
                          <a:latin typeface="Calibri"/>
                          <a:ea typeface="Times New Roman"/>
                          <a:cs typeface="Times New Roman"/>
                        </a:rPr>
                      </a:br>
                      <a:r>
                        <a:rPr lang="en-US" sz="1000" dirty="0">
                          <a:latin typeface="Calibri"/>
                          <a:ea typeface="Times New Roman"/>
                          <a:cs typeface="Times New Roman"/>
                        </a:rPr>
                        <a:t>Zoologist</a:t>
                      </a:r>
                      <a:br>
                        <a:rPr lang="en-US" sz="1000" dirty="0">
                          <a:latin typeface="Calibri"/>
                          <a:ea typeface="Times New Roman"/>
                          <a:cs typeface="Times New Roman"/>
                        </a:rPr>
                      </a:br>
                      <a:r>
                        <a:rPr lang="en-US" sz="1000" dirty="0">
                          <a:latin typeface="Calibri"/>
                          <a:ea typeface="Times New Roman"/>
                          <a:cs typeface="Times New Roman"/>
                        </a:rPr>
                        <a:t>Management Consultant</a:t>
                      </a:r>
                      <a:endParaRPr lang="en-US" sz="1000" dirty="0">
                        <a:latin typeface="Arial"/>
                        <a:ea typeface="Times New Roman"/>
                        <a:cs typeface="Times New Roman"/>
                      </a:endParaRPr>
                    </a:p>
                    <a:p>
                      <a:pPr marL="0" marR="0">
                        <a:lnSpc>
                          <a:spcPct val="115000"/>
                        </a:lnSpc>
                        <a:spcBef>
                          <a:spcPts val="0"/>
                        </a:spcBef>
                        <a:spcAft>
                          <a:spcPts val="0"/>
                        </a:spcAft>
                      </a:pPr>
                      <a:r>
                        <a:rPr lang="en-US" sz="1000" dirty="0">
                          <a:latin typeface="Calibri"/>
                          <a:ea typeface="Times New Roman"/>
                          <a:cs typeface="Times New Roman"/>
                        </a:rPr>
                        <a:t>Physical Therapists</a:t>
                      </a:r>
                      <a:endParaRPr lang="en-US" sz="1000" dirty="0">
                        <a:latin typeface="Arial"/>
                        <a:ea typeface="Times New Roman"/>
                        <a:cs typeface="Times New Roman"/>
                      </a:endParaRPr>
                    </a:p>
                    <a:p>
                      <a:pPr marL="0" marR="0">
                        <a:lnSpc>
                          <a:spcPct val="115000"/>
                        </a:lnSpc>
                        <a:spcBef>
                          <a:spcPts val="0"/>
                        </a:spcBef>
                        <a:spcAft>
                          <a:spcPts val="0"/>
                        </a:spcAft>
                      </a:pPr>
                      <a:r>
                        <a:rPr lang="en-US" sz="1000" dirty="0">
                          <a:latin typeface="Calibri"/>
                          <a:ea typeface="Times New Roman"/>
                          <a:cs typeface="Times New Roman"/>
                        </a:rPr>
                        <a:t>Geoscientist</a:t>
                      </a:r>
                      <a:endParaRPr lang="en-US" sz="1000" dirty="0">
                        <a:latin typeface="Arial"/>
                        <a:ea typeface="Times New Roman"/>
                        <a:cs typeface="Times New Roman"/>
                      </a:endParaRPr>
                    </a:p>
                    <a:p>
                      <a:pPr marL="0" marR="0">
                        <a:lnSpc>
                          <a:spcPct val="115000"/>
                        </a:lnSpc>
                        <a:spcBef>
                          <a:spcPts val="0"/>
                        </a:spcBef>
                        <a:spcAft>
                          <a:spcPts val="0"/>
                        </a:spcAft>
                      </a:pPr>
                      <a:r>
                        <a:rPr lang="en-US" sz="1000" dirty="0">
                          <a:latin typeface="Calibri"/>
                          <a:ea typeface="Times New Roman"/>
                          <a:cs typeface="Times New Roman"/>
                        </a:rPr>
                        <a:t>Microbiologist</a:t>
                      </a:r>
                      <a:endParaRPr lang="en-US" sz="1000" dirty="0">
                        <a:latin typeface="Arial"/>
                        <a:ea typeface="Times New Roman"/>
                        <a:cs typeface="Times New Roman"/>
                      </a:endParaRPr>
                    </a:p>
                    <a:p>
                      <a:pPr marL="0" marR="0">
                        <a:lnSpc>
                          <a:spcPct val="115000"/>
                        </a:lnSpc>
                        <a:spcBef>
                          <a:spcPts val="0"/>
                        </a:spcBef>
                        <a:spcAft>
                          <a:spcPts val="0"/>
                        </a:spcAft>
                      </a:pPr>
                      <a:r>
                        <a:rPr lang="en-US" sz="1000" dirty="0">
                          <a:latin typeface="Calibri"/>
                          <a:ea typeface="Times New Roman"/>
                          <a:cs typeface="Times New Roman"/>
                        </a:rPr>
                        <a:t>Public Defender</a:t>
                      </a:r>
                      <a:endParaRPr lang="en-US" sz="1000" dirty="0">
                        <a:latin typeface="Arial"/>
                        <a:ea typeface="Times New Roman"/>
                        <a:cs typeface="Times New Roman"/>
                      </a:endParaRPr>
                    </a:p>
                  </a:txBody>
                  <a:tcPr marL="16319" marR="16319" marT="16319" marB="16319">
                    <a:lnL>
                      <a:noFill/>
                    </a:lnL>
                    <a:lnR>
                      <a:noFill/>
                    </a:lnR>
                    <a:lnT>
                      <a:noFill/>
                    </a:lnT>
                    <a:lnB>
                      <a:noFill/>
                    </a:lnB>
                    <a:solidFill>
                      <a:srgbClr val="C6D9F1"/>
                    </a:solidFill>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4F81BD"/>
                </a:solidFill>
                <a:effectLst/>
                <a:latin typeface="Calibri" pitchFamily="34" charset="0"/>
                <a:ea typeface="Times New Roman" pitchFamily="18" charset="0"/>
                <a:cs typeface="Calibri" pitchFamily="34" charset="0"/>
              </a:rPr>
              <a:t>Examples of Jobs Requiring Postsecondary Education/College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Entrance Courses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Algebra I</a:t>
            </a:r>
            <a:r>
              <a:rPr lang="en-US" dirty="0" smtClean="0"/>
              <a:t> (</a:t>
            </a:r>
            <a:r>
              <a:rPr lang="en-US" i="1" dirty="0" smtClean="0"/>
              <a:t>in </a:t>
            </a:r>
            <a:r>
              <a:rPr lang="en-US" b="1" i="1" dirty="0" smtClean="0"/>
              <a:t>eighth</a:t>
            </a:r>
            <a:r>
              <a:rPr lang="en-US" i="1" dirty="0" smtClean="0"/>
              <a:t> grade</a:t>
            </a:r>
            <a:r>
              <a:rPr lang="en-US" dirty="0" smtClean="0"/>
              <a:t>)</a:t>
            </a:r>
          </a:p>
          <a:p>
            <a:r>
              <a:rPr lang="en-US" b="1" dirty="0" smtClean="0"/>
              <a:t>Geometry</a:t>
            </a:r>
            <a:r>
              <a:rPr lang="en-US" dirty="0" smtClean="0"/>
              <a:t> (</a:t>
            </a:r>
            <a:r>
              <a:rPr lang="en-US" i="1" dirty="0" smtClean="0"/>
              <a:t>in </a:t>
            </a:r>
            <a:r>
              <a:rPr lang="en-US" b="1" i="1" dirty="0" smtClean="0"/>
              <a:t>ninth</a:t>
            </a:r>
            <a:r>
              <a:rPr lang="en-US" i="1" dirty="0" smtClean="0"/>
              <a:t> grade</a:t>
            </a:r>
            <a:r>
              <a:rPr lang="en-US" dirty="0" smtClean="0"/>
              <a:t>)</a:t>
            </a:r>
          </a:p>
          <a:p>
            <a:r>
              <a:rPr lang="en-US" b="1" dirty="0" smtClean="0"/>
              <a:t>English, Science and History or Geography</a:t>
            </a:r>
          </a:p>
          <a:p>
            <a:r>
              <a:rPr lang="en-US" b="1" dirty="0" smtClean="0"/>
              <a:t>Foreign Language</a:t>
            </a:r>
          </a:p>
          <a:p>
            <a:r>
              <a:rPr lang="en-US" b="1" dirty="0" smtClean="0"/>
              <a:t>Computer Science</a:t>
            </a:r>
          </a:p>
          <a:p>
            <a:r>
              <a:rPr lang="en-US" b="1" dirty="0" smtClean="0"/>
              <a:t>The Arts</a:t>
            </a:r>
            <a:r>
              <a:rPr lang="en-US" dirty="0" smtClean="0"/>
              <a:t> </a:t>
            </a:r>
            <a:endParaRPr 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533399"/>
          <a:ext cx="8000999" cy="5943601"/>
        </p:xfrm>
        <a:graphic>
          <a:graphicData uri="http://schemas.openxmlformats.org/drawingml/2006/table">
            <a:tbl>
              <a:tblPr/>
              <a:tblGrid>
                <a:gridCol w="4276898"/>
                <a:gridCol w="3724101"/>
              </a:tblGrid>
              <a:tr h="258418">
                <a:tc>
                  <a:txBody>
                    <a:bodyPr/>
                    <a:lstStyle/>
                    <a:p>
                      <a:pPr marL="0" marR="0">
                        <a:spcBef>
                          <a:spcPts val="0"/>
                        </a:spcBef>
                        <a:spcAft>
                          <a:spcPts val="0"/>
                        </a:spcAft>
                      </a:pPr>
                      <a:r>
                        <a:rPr lang="en-US" sz="1100" b="0">
                          <a:solidFill>
                            <a:srgbClr val="365F91"/>
                          </a:solidFill>
                          <a:latin typeface="Calibri"/>
                          <a:ea typeface="Times New Roman"/>
                          <a:cs typeface="Times New Roman"/>
                        </a:rPr>
                        <a:t>English </a:t>
                      </a:r>
                      <a:r>
                        <a:rPr lang="en-US" sz="1100" b="1">
                          <a:solidFill>
                            <a:srgbClr val="365F91"/>
                          </a:solidFill>
                          <a:latin typeface="Calibri"/>
                          <a:ea typeface="Times New Roman"/>
                          <a:cs typeface="Times New Roman"/>
                        </a:rPr>
                        <a:t>4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c>
                  <a:txBody>
                    <a:bodyPr/>
                    <a:lstStyle/>
                    <a:p>
                      <a:pPr marL="0" marR="0">
                        <a:spcBef>
                          <a:spcPts val="0"/>
                        </a:spcBef>
                        <a:spcAft>
                          <a:spcPts val="0"/>
                        </a:spcAft>
                      </a:pPr>
                      <a:r>
                        <a:rPr lang="en-US" sz="1100" b="0">
                          <a:solidFill>
                            <a:srgbClr val="365F91"/>
                          </a:solidFill>
                          <a:latin typeface="Calibri"/>
                          <a:ea typeface="Times New Roman"/>
                          <a:cs typeface="Times New Roman"/>
                        </a:rPr>
                        <a:t>Mathematics </a:t>
                      </a:r>
                      <a:r>
                        <a:rPr lang="en-US" sz="1100" b="1">
                          <a:solidFill>
                            <a:srgbClr val="365F91"/>
                          </a:solidFill>
                          <a:latin typeface="Calibri"/>
                          <a:ea typeface="Times New Roman"/>
                          <a:cs typeface="Times New Roman"/>
                        </a:rPr>
                        <a:t>4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r>
              <a:tr h="1550504">
                <a:tc>
                  <a:txBody>
                    <a:bodyPr/>
                    <a:lstStyle/>
                    <a:p>
                      <a:pPr marL="0" marR="0">
                        <a:spcBef>
                          <a:spcPts val="0"/>
                        </a:spcBef>
                        <a:spcAft>
                          <a:spcPts val="0"/>
                        </a:spcAft>
                      </a:pPr>
                      <a:r>
                        <a:rPr lang="en-US" sz="1100" b="1">
                          <a:solidFill>
                            <a:srgbClr val="365F91"/>
                          </a:solidFill>
                          <a:latin typeface="Calibri"/>
                          <a:ea typeface="Times New Roman"/>
                          <a:cs typeface="Times New Roman"/>
                        </a:rPr>
                        <a:t>  </a:t>
                      </a:r>
                      <a:r>
                        <a:rPr lang="en-US" sz="1100">
                          <a:solidFill>
                            <a:srgbClr val="365F91"/>
                          </a:solidFill>
                          <a:latin typeface="Calibri"/>
                          <a:ea typeface="Times New Roman"/>
                          <a:cs typeface="Times New Roman"/>
                        </a:rPr>
                        <a:t>Composition</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American literature</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English literature</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World literature</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100">
                          <a:solidFill>
                            <a:srgbClr val="365F91"/>
                          </a:solidFill>
                          <a:latin typeface="Calibri"/>
                          <a:ea typeface="Times New Roman"/>
                          <a:cs typeface="Times New Roman"/>
                        </a:rPr>
                        <a:t>  Algebra I</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Geometry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Algebra II</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Trigonometry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Pre-Calculus</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Calculus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r>
              <a:tr h="258418">
                <a:tc>
                  <a:txBody>
                    <a:bodyPr/>
                    <a:lstStyle/>
                    <a:p>
                      <a:pPr marL="0" marR="0">
                        <a:spcBef>
                          <a:spcPts val="0"/>
                        </a:spcBef>
                        <a:spcAft>
                          <a:spcPts val="0"/>
                        </a:spcAft>
                      </a:pPr>
                      <a:r>
                        <a:rPr lang="en-US" sz="1100" b="0">
                          <a:solidFill>
                            <a:srgbClr val="365F91"/>
                          </a:solidFill>
                          <a:latin typeface="Calibri"/>
                          <a:ea typeface="Times New Roman"/>
                          <a:cs typeface="Times New Roman"/>
                        </a:rPr>
                        <a:t>History and Geography </a:t>
                      </a:r>
                      <a:r>
                        <a:rPr lang="en-US" sz="1100" b="1">
                          <a:solidFill>
                            <a:srgbClr val="365F91"/>
                          </a:solidFill>
                          <a:latin typeface="Calibri"/>
                          <a:ea typeface="Times New Roman"/>
                          <a:cs typeface="Times New Roman"/>
                        </a:rPr>
                        <a:t>2 to 3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c>
                  <a:txBody>
                    <a:bodyPr/>
                    <a:lstStyle/>
                    <a:p>
                      <a:pPr marL="0" marR="0">
                        <a:spcBef>
                          <a:spcPts val="0"/>
                        </a:spcBef>
                        <a:spcAft>
                          <a:spcPts val="0"/>
                        </a:spcAft>
                      </a:pPr>
                      <a:r>
                        <a:rPr lang="en-US" sz="1100" b="1">
                          <a:solidFill>
                            <a:srgbClr val="365F91"/>
                          </a:solidFill>
                          <a:latin typeface="Calibri"/>
                          <a:ea typeface="Times New Roman"/>
                          <a:cs typeface="Times New Roman"/>
                        </a:rPr>
                        <a:t>Laboratory Science </a:t>
                      </a:r>
                      <a:r>
                        <a:rPr lang="en-US" sz="1100">
                          <a:solidFill>
                            <a:srgbClr val="365F91"/>
                          </a:solidFill>
                          <a:latin typeface="Calibri"/>
                          <a:ea typeface="Times New Roman"/>
                          <a:cs typeface="Times New Roman"/>
                        </a:rPr>
                        <a:t>3 to 4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r>
              <a:tr h="1550504">
                <a:tc>
                  <a:txBody>
                    <a:bodyPr/>
                    <a:lstStyle/>
                    <a:p>
                      <a:pPr marL="0" marR="0">
                        <a:spcBef>
                          <a:spcPts val="0"/>
                        </a:spcBef>
                        <a:spcAft>
                          <a:spcPts val="0"/>
                        </a:spcAft>
                      </a:pPr>
                      <a:r>
                        <a:rPr lang="en-US" sz="1100" b="1">
                          <a:solidFill>
                            <a:srgbClr val="365F91"/>
                          </a:solidFill>
                          <a:latin typeface="Calibri"/>
                          <a:ea typeface="Times New Roman"/>
                          <a:cs typeface="Times New Roman"/>
                        </a:rPr>
                        <a:t>  </a:t>
                      </a:r>
                      <a:r>
                        <a:rPr lang="en-US" sz="1100">
                          <a:solidFill>
                            <a:srgbClr val="365F91"/>
                          </a:solidFill>
                          <a:latin typeface="Calibri"/>
                          <a:ea typeface="Times New Roman"/>
                          <a:cs typeface="Times New Roman"/>
                        </a:rPr>
                        <a:t>Geography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U.S. </a:t>
                      </a:r>
                      <a:r>
                        <a:rPr lang="en-US" sz="1100" b="0" u="sng">
                          <a:solidFill>
                            <a:srgbClr val="365F91"/>
                          </a:solidFill>
                          <a:latin typeface="Calibri"/>
                          <a:ea typeface="Times New Roman"/>
                          <a:cs typeface="Times New Roman"/>
                          <a:hlinkClick r:id="rId3"/>
                        </a:rPr>
                        <a:t>History</a:t>
                      </a:r>
                      <a:r>
                        <a:rPr lang="en-US" sz="1100">
                          <a:solidFill>
                            <a:srgbClr val="365F91"/>
                          </a:solidFill>
                          <a:latin typeface="Calibri"/>
                          <a:ea typeface="Times New Roman"/>
                          <a:cs typeface="Times New Roman"/>
                        </a:rPr>
                        <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U.S. Government</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World History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World Cultures</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Civics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100">
                          <a:solidFill>
                            <a:srgbClr val="365F91"/>
                          </a:solidFill>
                          <a:latin typeface="Calibri"/>
                          <a:ea typeface="Times New Roman"/>
                          <a:cs typeface="Times New Roman"/>
                        </a:rPr>
                        <a:t>  Biology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Earth Science</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Chemistry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Physics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r>
              <a:tr h="258418">
                <a:tc>
                  <a:txBody>
                    <a:bodyPr/>
                    <a:lstStyle/>
                    <a:p>
                      <a:pPr marL="0" marR="0">
                        <a:spcBef>
                          <a:spcPts val="0"/>
                        </a:spcBef>
                        <a:spcAft>
                          <a:spcPts val="0"/>
                        </a:spcAft>
                      </a:pPr>
                      <a:r>
                        <a:rPr lang="en-US" sz="1100" b="0">
                          <a:solidFill>
                            <a:srgbClr val="365F91"/>
                          </a:solidFill>
                          <a:latin typeface="Calibri"/>
                          <a:ea typeface="Times New Roman"/>
                          <a:cs typeface="Times New Roman"/>
                        </a:rPr>
                        <a:t>Visual and Performing Arts </a:t>
                      </a:r>
                      <a:r>
                        <a:rPr lang="en-US" sz="1100" b="1">
                          <a:solidFill>
                            <a:srgbClr val="365F91"/>
                          </a:solidFill>
                          <a:latin typeface="Calibri"/>
                          <a:ea typeface="Times New Roman"/>
                          <a:cs typeface="Times New Roman"/>
                        </a:rPr>
                        <a:t>1 to 2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c>
                  <a:txBody>
                    <a:bodyPr/>
                    <a:lstStyle/>
                    <a:p>
                      <a:pPr marL="0" marR="0">
                        <a:spcBef>
                          <a:spcPts val="0"/>
                        </a:spcBef>
                        <a:spcAft>
                          <a:spcPts val="0"/>
                        </a:spcAft>
                      </a:pPr>
                      <a:r>
                        <a:rPr lang="en-US" sz="1100" b="1">
                          <a:solidFill>
                            <a:srgbClr val="365F91"/>
                          </a:solidFill>
                          <a:latin typeface="Calibri"/>
                          <a:ea typeface="Times New Roman"/>
                          <a:cs typeface="Times New Roman"/>
                        </a:rPr>
                        <a:t>Challenging Electives 1 to 3 years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r>
              <a:tr h="1292087">
                <a:tc>
                  <a:txBody>
                    <a:bodyPr/>
                    <a:lstStyle/>
                    <a:p>
                      <a:pPr marL="0" marR="0">
                        <a:spcBef>
                          <a:spcPts val="0"/>
                        </a:spcBef>
                        <a:spcAft>
                          <a:spcPts val="0"/>
                        </a:spcAft>
                      </a:pPr>
                      <a:r>
                        <a:rPr lang="en-US" sz="1100">
                          <a:solidFill>
                            <a:srgbClr val="365F91"/>
                          </a:solidFill>
                          <a:latin typeface="Calibri"/>
                          <a:ea typeface="Times New Roman"/>
                          <a:cs typeface="Times New Roman"/>
                        </a:rPr>
                        <a:t>  Art</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Dance</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Drama</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Music</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100">
                          <a:solidFill>
                            <a:srgbClr val="365F91"/>
                          </a:solidFill>
                          <a:latin typeface="Calibri"/>
                          <a:ea typeface="Times New Roman"/>
                          <a:cs typeface="Times New Roman"/>
                        </a:rPr>
                        <a:t>  Economics</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Psychology</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Computer Science</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Statistics</a:t>
                      </a:r>
                      <a:br>
                        <a:rPr lang="en-US" sz="1100">
                          <a:solidFill>
                            <a:srgbClr val="365F91"/>
                          </a:solidFill>
                          <a:latin typeface="Calibri"/>
                          <a:ea typeface="Times New Roman"/>
                          <a:cs typeface="Times New Roman"/>
                        </a:rPr>
                      </a:br>
                      <a:r>
                        <a:rPr lang="en-US" sz="1100">
                          <a:solidFill>
                            <a:srgbClr val="365F91"/>
                          </a:solidFill>
                          <a:latin typeface="Calibri"/>
                          <a:ea typeface="Times New Roman"/>
                          <a:cs typeface="Times New Roman"/>
                        </a:rPr>
                        <a:t>  Communications</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solidFill>
                      <a:srgbClr val="D3DFEE"/>
                    </a:solidFill>
                  </a:tcPr>
                </a:tc>
              </a:tr>
              <a:tr h="775252">
                <a:tc>
                  <a:txBody>
                    <a:bodyPr/>
                    <a:lstStyle/>
                    <a:p>
                      <a:pPr marL="0" marR="0">
                        <a:spcBef>
                          <a:spcPts val="0"/>
                        </a:spcBef>
                        <a:spcAft>
                          <a:spcPts val="0"/>
                        </a:spcAft>
                      </a:pPr>
                      <a:r>
                        <a:rPr lang="en-US" sz="1100" b="0">
                          <a:solidFill>
                            <a:srgbClr val="365F91"/>
                          </a:solidFill>
                          <a:latin typeface="Calibri"/>
                          <a:ea typeface="Times New Roman"/>
                          <a:cs typeface="Times New Roman"/>
                        </a:rPr>
                        <a:t>Foreign Language  2 years (</a:t>
                      </a:r>
                      <a:r>
                        <a:rPr lang="en-US" sz="1100">
                          <a:solidFill>
                            <a:srgbClr val="365F91"/>
                          </a:solidFill>
                          <a:latin typeface="Calibri"/>
                          <a:ea typeface="Times New Roman"/>
                          <a:cs typeface="Times New Roman"/>
                        </a:rPr>
                        <a:t>3 to 4 years required for some colleges)</a:t>
                      </a:r>
                      <a:endParaRPr lang="en-US" sz="1200">
                        <a:solidFill>
                          <a:srgbClr val="365F91"/>
                        </a:solidFill>
                        <a:latin typeface="Arial"/>
                        <a:ea typeface="Times New Roman"/>
                        <a:cs typeface="Times New Roman"/>
                      </a:endParaRPr>
                    </a:p>
                    <a:p>
                      <a:pPr marL="0" marR="0">
                        <a:spcBef>
                          <a:spcPts val="0"/>
                        </a:spcBef>
                        <a:spcAft>
                          <a:spcPts val="0"/>
                        </a:spcAft>
                      </a:pPr>
                      <a:r>
                        <a:rPr lang="en-US" sz="1100" b="1">
                          <a:solidFill>
                            <a:srgbClr val="365F91"/>
                          </a:solidFill>
                          <a:latin typeface="Calibri"/>
                          <a:ea typeface="Times New Roman"/>
                          <a:cs typeface="Times New Roman"/>
                        </a:rPr>
                        <a:t> </a:t>
                      </a:r>
                      <a:endParaRPr lang="en-US" sz="120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365F91"/>
                        </a:solidFill>
                        <a:latin typeface="Arial"/>
                        <a:ea typeface="Times New Roman"/>
                        <a:cs typeface="Times New Roman"/>
                      </a:endParaRPr>
                    </a:p>
                  </a:txBody>
                  <a:tcPr marL="68580" marR="68580" marT="0" marB="0">
                    <a:lnL w="76200" cap="flat" cmpd="sng" algn="ctr">
                      <a:solidFill>
                        <a:srgbClr val="17365D"/>
                      </a:solidFill>
                      <a:prstDash val="solid"/>
                      <a:round/>
                      <a:headEnd type="none" w="med" len="med"/>
                      <a:tailEnd type="none" w="med" len="med"/>
                    </a:lnL>
                    <a:lnR w="76200" cap="flat" cmpd="sng" algn="ctr">
                      <a:solidFill>
                        <a:srgbClr val="17365D"/>
                      </a:solidFill>
                      <a:prstDash val="solid"/>
                      <a:round/>
                      <a:headEnd type="none" w="med" len="med"/>
                      <a:tailEnd type="none" w="med" len="med"/>
                    </a:lnR>
                    <a:lnT w="76200" cap="flat" cmpd="sng" algn="ctr">
                      <a:solidFill>
                        <a:srgbClr val="17365D"/>
                      </a:solidFill>
                      <a:prstDash val="solid"/>
                      <a:round/>
                      <a:headEnd type="none" w="med" len="med"/>
                      <a:tailEnd type="none" w="med" len="med"/>
                    </a:lnT>
                    <a:lnB w="76200" cap="flat" cmpd="sng" algn="ctr">
                      <a:solidFill>
                        <a:srgbClr val="17365D"/>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4F81BD"/>
                </a:solidFill>
                <a:effectLst/>
                <a:latin typeface="Calibri" pitchFamily="34" charset="0"/>
                <a:ea typeface="Times New Roman" pitchFamily="18" charset="0"/>
                <a:cs typeface="Calibri" pitchFamily="34" charset="0"/>
              </a:rPr>
              <a:t>High School Courses Recommended for College</a:t>
            </a:r>
            <a:endParaRPr kumimoji="0" lang="en-US" sz="1200" b="1" i="1" u="none" strike="noStrike" cap="none" normalizeH="0" baseline="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Financial Aid? </a:t>
            </a:r>
            <a:endParaRPr lang="en-US" dirty="0"/>
          </a:p>
        </p:txBody>
      </p:sp>
      <p:sp>
        <p:nvSpPr>
          <p:cNvPr id="3" name="Content Placeholder 2"/>
          <p:cNvSpPr>
            <a:spLocks noGrp="1"/>
          </p:cNvSpPr>
          <p:nvPr>
            <p:ph idx="1"/>
          </p:nvPr>
        </p:nvSpPr>
        <p:spPr/>
        <p:txBody>
          <a:bodyPr/>
          <a:lstStyle/>
          <a:p>
            <a:endParaRPr lang="en-US" dirty="0" smtClean="0"/>
          </a:p>
          <a:p>
            <a:r>
              <a:rPr lang="en-US" dirty="0" smtClean="0"/>
              <a:t>Financial aid is money to help you meet college costs.  </a:t>
            </a:r>
          </a:p>
          <a:p>
            <a:endParaRPr lang="en-US" dirty="0" smtClean="0"/>
          </a:p>
          <a:p>
            <a:r>
              <a:rPr lang="en-US" dirty="0" smtClean="0"/>
              <a:t>It comes from federal and state governments, banks, the colleges themselves, and private donors.</a:t>
            </a:r>
          </a:p>
          <a:p>
            <a:endParaRPr lang="en-US" dirty="0" smtClean="0"/>
          </a:p>
          <a:p>
            <a:r>
              <a:rPr lang="en-US" dirty="0" smtClean="0"/>
              <a:t>You must apply for financial aid separately from you college applications. </a:t>
            </a:r>
          </a:p>
          <a:p>
            <a:endParaRPr lang="en-US"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Financial Aid Based on Needs</a:t>
            </a:r>
            <a:endParaRPr lang="en-US" dirty="0"/>
          </a:p>
        </p:txBody>
      </p:sp>
      <p:pic>
        <p:nvPicPr>
          <p:cNvPr id="4" name="Content Placeholder 3" descr="C:\Users\Owner\AppData\Local\Microsoft\Windows\Temporary Internet Files\Content.IE5\0M5EM694\MC900440391[1].png"/>
          <p:cNvPicPr>
            <a:picLocks noGrp="1"/>
          </p:cNvPicPr>
          <p:nvPr>
            <p:ph idx="1"/>
          </p:nvPr>
        </p:nvPicPr>
        <p:blipFill>
          <a:blip r:embed="rId2" cstate="print"/>
          <a:srcRect/>
          <a:stretch>
            <a:fillRect/>
          </a:stretch>
        </p:blipFill>
        <p:spPr bwMode="auto">
          <a:xfrm>
            <a:off x="3200400" y="2286000"/>
            <a:ext cx="2743200" cy="2743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financial need</a:t>
            </a:r>
          </a:p>
          <a:p>
            <a:endParaRPr lang="en-US" dirty="0" smtClean="0"/>
          </a:p>
          <a:p>
            <a:r>
              <a:rPr lang="en-US" dirty="0" smtClean="0"/>
              <a:t>your academic record</a:t>
            </a:r>
          </a:p>
          <a:p>
            <a:endParaRPr lang="en-US" dirty="0" smtClean="0"/>
          </a:p>
          <a:p>
            <a:r>
              <a:rPr lang="en-US" dirty="0" smtClean="0"/>
              <a:t>aid available at the college you attend.</a:t>
            </a:r>
          </a:p>
          <a:p>
            <a:endParaRPr lang="en-US" dirty="0"/>
          </a:p>
        </p:txBody>
      </p:sp>
      <p:sp>
        <p:nvSpPr>
          <p:cNvPr id="3" name="Title 2"/>
          <p:cNvSpPr>
            <a:spLocks noGrp="1"/>
          </p:cNvSpPr>
          <p:nvPr>
            <p:ph type="title"/>
          </p:nvPr>
        </p:nvSpPr>
        <p:spPr/>
        <p:txBody>
          <a:bodyPr/>
          <a:lstStyle/>
          <a:p>
            <a:r>
              <a:rPr lang="en-US" dirty="0" smtClean="0"/>
              <a:t>Aid is based on	</a:t>
            </a:r>
            <a:endParaRPr lang="en-US"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Combination of: </a:t>
            </a:r>
          </a:p>
          <a:p>
            <a:endParaRPr lang="en-US" dirty="0" smtClean="0"/>
          </a:p>
          <a:p>
            <a:pPr lvl="1"/>
            <a:r>
              <a:rPr lang="en-US" dirty="0" smtClean="0"/>
              <a:t>Grants - Do not require repayment. </a:t>
            </a:r>
          </a:p>
          <a:p>
            <a:endParaRPr lang="en-US" dirty="0" smtClean="0"/>
          </a:p>
          <a:p>
            <a:pPr lvl="1"/>
            <a:r>
              <a:rPr lang="en-US" dirty="0" smtClean="0"/>
              <a:t>Loans - Typically repaid after you leave school at much lower interests rates </a:t>
            </a:r>
          </a:p>
          <a:p>
            <a:endParaRPr lang="en-US" dirty="0" smtClean="0"/>
          </a:p>
          <a:p>
            <a:pPr lvl="1"/>
            <a:r>
              <a:rPr lang="en-US" dirty="0" smtClean="0"/>
              <a:t>Work-study funds -Money you earn (jobs on campus)  </a:t>
            </a:r>
            <a:endParaRPr lang="en-US" dirty="0"/>
          </a:p>
        </p:txBody>
      </p:sp>
      <p:sp>
        <p:nvSpPr>
          <p:cNvPr id="3" name="Title 2"/>
          <p:cNvSpPr>
            <a:spLocks noGrp="1"/>
          </p:cNvSpPr>
          <p:nvPr>
            <p:ph type="title"/>
          </p:nvPr>
        </p:nvSpPr>
        <p:spPr/>
        <p:txBody>
          <a:bodyPr/>
          <a:lstStyle/>
          <a:p>
            <a:r>
              <a:rPr lang="en-US" dirty="0" smtClean="0"/>
              <a:t>Financial Aid</a:t>
            </a:r>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r>
              <a:rPr lang="en-US" b="1" dirty="0" smtClean="0"/>
              <a:t>Private Aid Programs:</a:t>
            </a:r>
            <a:r>
              <a:rPr lang="en-US" dirty="0" smtClean="0"/>
              <a:t> offered by private organizations or individuals </a:t>
            </a:r>
          </a:p>
          <a:p>
            <a:endParaRPr lang="en-US" dirty="0" smtClean="0"/>
          </a:p>
          <a:p>
            <a:r>
              <a:rPr lang="en-US" b="1" dirty="0" smtClean="0"/>
              <a:t>Special Aid:</a:t>
            </a:r>
            <a:r>
              <a:rPr lang="en-US" dirty="0" smtClean="0"/>
              <a:t>  Aid for special groups of students (example:  National Federation for the Blind scholarships).</a:t>
            </a:r>
          </a:p>
          <a:p>
            <a:endParaRPr lang="en-US" dirty="0"/>
          </a:p>
        </p:txBody>
      </p:sp>
      <p:sp>
        <p:nvSpPr>
          <p:cNvPr id="3" name="Title 2"/>
          <p:cNvSpPr>
            <a:spLocks noGrp="1"/>
          </p:cNvSpPr>
          <p:nvPr>
            <p:ph type="title"/>
          </p:nvPr>
        </p:nvSpPr>
        <p:spPr/>
        <p:txBody>
          <a:bodyPr/>
          <a:lstStyle/>
          <a:p>
            <a:r>
              <a:rPr lang="en-US" dirty="0" smtClean="0"/>
              <a:t>Financial Aid</a:t>
            </a:r>
            <a:endParaRPr lang="en-US"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r>
              <a:rPr lang="en-US" b="1" dirty="0" smtClean="0"/>
              <a:t>Federal Pell Grant (FPG),</a:t>
            </a:r>
          </a:p>
          <a:p>
            <a:r>
              <a:rPr lang="en-US" b="1" dirty="0" smtClean="0"/>
              <a:t>Federal Supplemental Educational Opportunity Grant (FSEOG)</a:t>
            </a:r>
          </a:p>
          <a:p>
            <a:r>
              <a:rPr lang="en-US" b="1" dirty="0" smtClean="0"/>
              <a:t>Federal Work-Study (FWS)</a:t>
            </a:r>
          </a:p>
          <a:p>
            <a:r>
              <a:rPr lang="en-US" b="1" dirty="0" smtClean="0"/>
              <a:t>Student Incentive Grant (SSIG)</a:t>
            </a:r>
          </a:p>
          <a:p>
            <a:endParaRPr lang="en-US" b="1" dirty="0" smtClean="0"/>
          </a:p>
          <a:p>
            <a:r>
              <a:rPr lang="en-US" b="1" dirty="0" smtClean="0"/>
              <a:t>The </a:t>
            </a:r>
            <a:r>
              <a:rPr lang="en-US" b="1" dirty="0" smtClean="0">
                <a:solidFill>
                  <a:srgbClr val="00B050"/>
                </a:solidFill>
              </a:rPr>
              <a:t>PCC Grant-In-Aid</a:t>
            </a:r>
            <a:r>
              <a:rPr lang="en-US" b="1" dirty="0" smtClean="0"/>
              <a:t>, which does not derive from federal funds, is also available to qualified students.</a:t>
            </a:r>
          </a:p>
          <a:p>
            <a:endParaRPr lang="en-US" b="1" dirty="0" smtClean="0"/>
          </a:p>
          <a:p>
            <a:r>
              <a:rPr lang="en-US" b="1" dirty="0" smtClean="0"/>
              <a:t>In addition, there is a College Work Opportunity (CWO), a part-time employment that is available </a:t>
            </a:r>
            <a:endParaRPr lang="en-US" dirty="0"/>
          </a:p>
        </p:txBody>
      </p:sp>
      <p:sp>
        <p:nvSpPr>
          <p:cNvPr id="3" name="Title 2"/>
          <p:cNvSpPr>
            <a:spLocks noGrp="1"/>
          </p:cNvSpPr>
          <p:nvPr>
            <p:ph type="title"/>
          </p:nvPr>
        </p:nvSpPr>
        <p:spPr/>
        <p:txBody>
          <a:bodyPr>
            <a:normAutofit fontScale="90000"/>
          </a:bodyPr>
          <a:lstStyle/>
          <a:p>
            <a:r>
              <a:rPr lang="en-US" dirty="0" smtClean="0"/>
              <a:t>Available at Palau Community College</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lstStyle/>
          <a:p>
            <a:r>
              <a:rPr lang="en-US" i="1" dirty="0" smtClean="0"/>
              <a:t>Getting Ready for College: A Student and Parent Guide</a:t>
            </a:r>
          </a:p>
          <a:p>
            <a:r>
              <a:rPr lang="en-US" i="1" dirty="0" smtClean="0"/>
              <a:t>High School – Your Plan – Your Future: A Freshman College Access Guide </a:t>
            </a:r>
          </a:p>
          <a:p>
            <a:r>
              <a:rPr lang="en-US" dirty="0" smtClean="0"/>
              <a:t>A Website for College Access Sponsored by Palau Ministry of Education and College Access Grant</a:t>
            </a:r>
          </a:p>
          <a:p>
            <a:r>
              <a:rPr lang="en-US" dirty="0" smtClean="0"/>
              <a:t>Other Materials and Resources</a:t>
            </a:r>
          </a:p>
          <a:p>
            <a:r>
              <a:rPr lang="en-US" dirty="0" smtClean="0"/>
              <a:t>Your Network: Parents, Friends, Counselors, Extended Family Members, Mentors</a:t>
            </a:r>
          </a:p>
          <a:p>
            <a:endParaRPr lang="en-US" i="1" dirty="0" smtClean="0"/>
          </a:p>
          <a:p>
            <a:endParaRPr lang="en-US" i="1" dirty="0" smtClean="0"/>
          </a:p>
          <a:p>
            <a:endParaRPr lang="en-US" dirty="0"/>
          </a:p>
        </p:txBody>
      </p:sp>
      <p:sp>
        <p:nvSpPr>
          <p:cNvPr id="3" name="Title 2"/>
          <p:cNvSpPr>
            <a:spLocks noGrp="1"/>
          </p:cNvSpPr>
          <p:nvPr>
            <p:ph type="title"/>
          </p:nvPr>
        </p:nvSpPr>
        <p:spPr/>
        <p:txBody>
          <a:bodyPr>
            <a:normAutofit/>
          </a:bodyPr>
          <a:lstStyle/>
          <a:p>
            <a:pPr algn="ctr"/>
            <a:r>
              <a:rPr lang="en-US" dirty="0" smtClean="0"/>
              <a:t>Resources to Use</a:t>
            </a:r>
            <a:endParaRPr lang="en-US" sz="31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subTnLst>
                                    <p:animClr>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subTnLst>
                                    <p:animClr>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20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subTnLst>
                                    <p:animClr>
                                      <p:cBhvr override="childStyle">
                                        <p:cTn dur="1" fill="hold" display="0" masterRel="nextClick" afterEffect="1"/>
                                        <p:tgtEl>
                                          <p:spTgt spid="2">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 Department of Education:  </a:t>
            </a:r>
          </a:p>
          <a:p>
            <a:pPr lvl="1"/>
            <a:r>
              <a:rPr lang="en-US" dirty="0" smtClean="0"/>
              <a:t>provides an extensive and annually updated discussion of all federal student aid programs. </a:t>
            </a:r>
          </a:p>
          <a:p>
            <a:endParaRPr lang="en-US" dirty="0" smtClean="0"/>
          </a:p>
          <a:p>
            <a:r>
              <a:rPr lang="en-US" dirty="0" smtClean="0"/>
              <a:t>Federal Student Aid Information Center</a:t>
            </a:r>
            <a:br>
              <a:rPr lang="en-US" dirty="0" smtClean="0"/>
            </a:br>
            <a:r>
              <a:rPr lang="en-US" dirty="0" smtClean="0"/>
              <a:t>P.O. Box 84</a:t>
            </a:r>
            <a:br>
              <a:rPr lang="en-US" dirty="0" smtClean="0"/>
            </a:br>
            <a:r>
              <a:rPr lang="en-US" dirty="0" smtClean="0"/>
              <a:t>Washington, DC 20044</a:t>
            </a:r>
          </a:p>
          <a:p>
            <a:endParaRPr lang="en-US" dirty="0" smtClean="0"/>
          </a:p>
          <a:p>
            <a:r>
              <a:rPr lang="en-US" dirty="0" smtClean="0"/>
              <a:t>OR on the website: www.ed.gov</a:t>
            </a:r>
          </a:p>
          <a:p>
            <a:endParaRPr lang="en-US" dirty="0"/>
          </a:p>
        </p:txBody>
      </p:sp>
      <p:sp>
        <p:nvSpPr>
          <p:cNvPr id="3" name="Title 2"/>
          <p:cNvSpPr>
            <a:spLocks noGrp="1"/>
          </p:cNvSpPr>
          <p:nvPr>
            <p:ph type="title"/>
          </p:nvPr>
        </p:nvSpPr>
        <p:spPr/>
        <p:txBody>
          <a:bodyPr>
            <a:normAutofit fontScale="90000"/>
          </a:bodyPr>
          <a:lstStyle/>
          <a:p>
            <a:r>
              <a:rPr lang="en-US" dirty="0" smtClean="0"/>
              <a:t>The Student Guide to Financial Aid</a:t>
            </a:r>
            <a:endParaRPr lang="en-US"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u="sng" dirty="0" smtClean="0"/>
              <a:t>The Fall before you will enter college:</a:t>
            </a:r>
            <a:endParaRPr lang="en-US" dirty="0" smtClean="0"/>
          </a:p>
          <a:p>
            <a:pPr lvl="1"/>
            <a:r>
              <a:rPr lang="en-US" u="sng" dirty="0" smtClean="0"/>
              <a:t>Select colleges</a:t>
            </a:r>
          </a:p>
          <a:p>
            <a:pPr lvl="1"/>
            <a:r>
              <a:rPr lang="en-US" u="sng" dirty="0" smtClean="0"/>
              <a:t>Write or call the admissions office </a:t>
            </a:r>
            <a:r>
              <a:rPr lang="en-US" dirty="0" smtClean="0"/>
              <a:t>and ask about financial aid possibilities and application procedures.</a:t>
            </a:r>
          </a:p>
          <a:p>
            <a:pPr lvl="1"/>
            <a:r>
              <a:rPr lang="en-US" u="sng" dirty="0" smtClean="0"/>
              <a:t>Obtain the correct financial aid applications </a:t>
            </a:r>
            <a:r>
              <a:rPr lang="en-US" dirty="0" smtClean="0"/>
              <a:t>from your high school counselor or from a college financial aid office.</a:t>
            </a:r>
          </a:p>
          <a:p>
            <a:pPr lvl="1"/>
            <a:r>
              <a:rPr lang="en-US" u="sng" dirty="0" smtClean="0"/>
              <a:t>Estimate the cost of attending</a:t>
            </a:r>
          </a:p>
          <a:p>
            <a:pPr lvl="1"/>
            <a:r>
              <a:rPr lang="en-US" u="sng" dirty="0" smtClean="0"/>
              <a:t>Ask your high school counseling office </a:t>
            </a:r>
            <a:r>
              <a:rPr lang="en-US" dirty="0" smtClean="0"/>
              <a:t>if they sponsor a free financial aid night.  </a:t>
            </a:r>
          </a:p>
          <a:p>
            <a:pPr lvl="1"/>
            <a:r>
              <a:rPr lang="en-US" u="sng" dirty="0" smtClean="0"/>
              <a:t>Begin compiling the family financial information</a:t>
            </a:r>
            <a:r>
              <a:rPr lang="en-US" dirty="0" smtClean="0"/>
              <a:t>:  last year’s tax return, figures on non-taxable, and information on assets.</a:t>
            </a:r>
          </a:p>
          <a:p>
            <a:endParaRPr lang="en-US" dirty="0"/>
          </a:p>
        </p:txBody>
      </p:sp>
      <p:sp>
        <p:nvSpPr>
          <p:cNvPr id="3" name="Title 2"/>
          <p:cNvSpPr>
            <a:spLocks noGrp="1"/>
          </p:cNvSpPr>
          <p:nvPr>
            <p:ph type="title"/>
          </p:nvPr>
        </p:nvSpPr>
        <p:spPr/>
        <p:txBody>
          <a:bodyPr>
            <a:normAutofit fontScale="90000"/>
          </a:bodyPr>
          <a:lstStyle/>
          <a:p>
            <a:r>
              <a:rPr lang="en-US" dirty="0" smtClean="0"/>
              <a:t>Steps for Applying for Financial Aid</a:t>
            </a:r>
            <a:endParaRPr lang="en-US"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Send the financial aid need analysis form for processing. </a:t>
            </a:r>
          </a:p>
          <a:p>
            <a:endParaRPr lang="en-US" dirty="0" smtClean="0"/>
          </a:p>
          <a:p>
            <a:pPr lvl="0"/>
            <a:r>
              <a:rPr lang="en-US" dirty="0" smtClean="0"/>
              <a:t>Don’t wait until you get in college to apply for financial aid. </a:t>
            </a:r>
          </a:p>
          <a:p>
            <a:endParaRPr lang="en-US" dirty="0"/>
          </a:p>
        </p:txBody>
      </p:sp>
      <p:sp>
        <p:nvSpPr>
          <p:cNvPr id="3" name="Title 2"/>
          <p:cNvSpPr>
            <a:spLocks noGrp="1"/>
          </p:cNvSpPr>
          <p:nvPr>
            <p:ph type="title"/>
          </p:nvPr>
        </p:nvSpPr>
        <p:spPr/>
        <p:txBody>
          <a:bodyPr/>
          <a:lstStyle/>
          <a:p>
            <a:r>
              <a:rPr lang="en-US" u="sng" dirty="0" smtClean="0"/>
              <a:t>Soon after January 1</a:t>
            </a:r>
            <a:endParaRPr lang="en-US" dirty="0"/>
          </a:p>
        </p:txBody>
      </p:sp>
      <p:pic>
        <p:nvPicPr>
          <p:cNvPr id="6" name="Picture 5" descr="Clocks011.gif"/>
          <p:cNvPicPr>
            <a:picLocks noChangeAspect="1"/>
          </p:cNvPicPr>
          <p:nvPr/>
        </p:nvPicPr>
        <p:blipFill>
          <a:blip r:embed="rId2" cstate="print"/>
          <a:stretch>
            <a:fillRect/>
          </a:stretch>
        </p:blipFill>
        <p:spPr>
          <a:xfrm>
            <a:off x="5796096" y="4135907"/>
            <a:ext cx="1671504" cy="1664817"/>
          </a:xfrm>
          <a:prstGeom prst="rect">
            <a:avLst/>
          </a:prstGeom>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Learn what each school requires and provide the information by the deadlines.</a:t>
            </a:r>
          </a:p>
          <a:p>
            <a:endParaRPr lang="en-US" dirty="0" smtClean="0"/>
          </a:p>
          <a:p>
            <a:endParaRPr lang="en-US" dirty="0" smtClean="0"/>
          </a:p>
          <a:p>
            <a:r>
              <a:rPr lang="en-US" dirty="0" smtClean="0"/>
              <a:t>The schools will notify you whether they will give you financial aid.  </a:t>
            </a:r>
          </a:p>
          <a:p>
            <a:endParaRPr lang="en-US" dirty="0" smtClean="0"/>
          </a:p>
          <a:p>
            <a:r>
              <a:rPr lang="en-US" dirty="0" smtClean="0"/>
              <a:t>They also will explain how much grant, loan, or work-study money is available from them.</a:t>
            </a:r>
            <a:endParaRPr lang="en-US" dirty="0"/>
          </a:p>
        </p:txBody>
      </p:sp>
      <p:sp>
        <p:nvSpPr>
          <p:cNvPr id="3" name="Title 2"/>
          <p:cNvSpPr>
            <a:spLocks noGrp="1"/>
          </p:cNvSpPr>
          <p:nvPr>
            <p:ph type="title"/>
          </p:nvPr>
        </p:nvSpPr>
        <p:spPr/>
        <p:txBody>
          <a:bodyPr>
            <a:normAutofit/>
          </a:bodyPr>
          <a:lstStyle/>
          <a:p>
            <a:r>
              <a:rPr lang="en-US" u="sng" dirty="0" smtClean="0"/>
              <a:t>In the Spring:</a:t>
            </a:r>
            <a:endParaRPr lang="en-US"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Aid may be available for that term</a:t>
            </a:r>
          </a:p>
          <a:p>
            <a:endParaRPr lang="en-US" dirty="0" smtClean="0"/>
          </a:p>
          <a:p>
            <a:r>
              <a:rPr lang="en-US" dirty="0" smtClean="0"/>
              <a:t>Some schools use separate application for that term</a:t>
            </a:r>
            <a:endParaRPr lang="en-US" dirty="0"/>
          </a:p>
        </p:txBody>
      </p:sp>
      <p:sp>
        <p:nvSpPr>
          <p:cNvPr id="3" name="Title 2"/>
          <p:cNvSpPr>
            <a:spLocks noGrp="1"/>
          </p:cNvSpPr>
          <p:nvPr>
            <p:ph type="title"/>
          </p:nvPr>
        </p:nvSpPr>
        <p:spPr/>
        <p:txBody>
          <a:bodyPr>
            <a:normAutofit fontScale="90000"/>
          </a:bodyPr>
          <a:lstStyle/>
          <a:p>
            <a:r>
              <a:rPr lang="en-US" u="sng" dirty="0" smtClean="0"/>
              <a:t>If You Plan for the Summer Term</a:t>
            </a:r>
            <a:endParaRPr lang="en-US"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You MUST reapply for financial aid each year!</a:t>
            </a:r>
          </a:p>
          <a:p>
            <a:pPr algn="ctr">
              <a:buNone/>
            </a:pPr>
            <a:endParaRPr lang="en-US" dirty="0" smtClean="0"/>
          </a:p>
          <a:p>
            <a:pPr algn="ctr">
              <a:buNone/>
            </a:pPr>
            <a:r>
              <a:rPr lang="en-US" dirty="0" smtClean="0"/>
              <a:t>It is not automatic annually!</a:t>
            </a:r>
            <a:endParaRPr lang="en-US" dirty="0"/>
          </a:p>
        </p:txBody>
      </p:sp>
      <p:sp>
        <p:nvSpPr>
          <p:cNvPr id="3" name="Title 2"/>
          <p:cNvSpPr>
            <a:spLocks noGrp="1"/>
          </p:cNvSpPr>
          <p:nvPr>
            <p:ph type="title"/>
          </p:nvPr>
        </p:nvSpPr>
        <p:spPr/>
        <p:txBody>
          <a:bodyPr/>
          <a:lstStyle/>
          <a:p>
            <a:r>
              <a:rPr lang="en-US" u="sng" dirty="0" smtClean="0"/>
              <a:t>Each January</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2" end="2"/>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p:cTn id="11"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12"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difference between what your family is expected to pay (expected family contribution or EFC) and what it costs to go to your college of choice (cost of attendance</a:t>
            </a:r>
          </a:p>
          <a:p>
            <a:r>
              <a:rPr lang="en-US" dirty="0" smtClean="0"/>
              <a:t>Colleges will try to meet 100 percent of your financial need</a:t>
            </a:r>
          </a:p>
          <a:p>
            <a:r>
              <a:rPr lang="en-US" dirty="0" smtClean="0"/>
              <a:t>Depends on public or private as private is usually more expensive</a:t>
            </a:r>
          </a:p>
          <a:p>
            <a:r>
              <a:rPr lang="en-US" b="1" dirty="0" smtClean="0"/>
              <a:t>Cost of Attendance –</a:t>
            </a:r>
          </a:p>
          <a:p>
            <a:r>
              <a:rPr lang="en-US" b="1" dirty="0" smtClean="0"/>
              <a:t>Expected Family Contribution =</a:t>
            </a:r>
          </a:p>
          <a:p>
            <a:r>
              <a:rPr lang="en-US" b="1" dirty="0" smtClean="0"/>
              <a:t>Determined Financial Need</a:t>
            </a:r>
            <a:endParaRPr lang="en-US" dirty="0" smtClean="0"/>
          </a:p>
          <a:p>
            <a:endParaRPr lang="en-US" dirty="0"/>
          </a:p>
        </p:txBody>
      </p:sp>
      <p:sp>
        <p:nvSpPr>
          <p:cNvPr id="3" name="Title 2"/>
          <p:cNvSpPr>
            <a:spLocks noGrp="1"/>
          </p:cNvSpPr>
          <p:nvPr>
            <p:ph type="title"/>
          </p:nvPr>
        </p:nvSpPr>
        <p:spPr/>
        <p:txBody>
          <a:bodyPr/>
          <a:lstStyle/>
          <a:p>
            <a:r>
              <a:rPr lang="en-US" dirty="0" smtClean="0"/>
              <a:t>Financial Need</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2"/>
                                      </p:to>
                                    </p:animClr>
                                  </p:subTnLst>
                                </p:cTn>
                              </p:par>
                            </p:childTnLst>
                          </p:cTn>
                        </p:par>
                        <p:par>
                          <p:cTn id="8" fill="hold">
                            <p:stCondLst>
                              <p:cond delay="5000"/>
                            </p:stCondLst>
                            <p:childTnLst>
                              <p:par>
                                <p:cTn id="9" presetID="5"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heckerboard(across)">
                                      <p:cBhvr>
                                        <p:cTn id="11" dur="50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accent2"/>
                                      </p:to>
                                    </p:animClr>
                                  </p:subTnLst>
                                </p:cTn>
                              </p:par>
                            </p:childTnLst>
                          </p:cTn>
                        </p:par>
                        <p:par>
                          <p:cTn id="12" fill="hold">
                            <p:stCondLst>
                              <p:cond delay="10000"/>
                            </p:stCondLst>
                            <p:childTnLst>
                              <p:par>
                                <p:cTn id="13" presetID="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0" fill="hold"/>
                                        <p:tgtEl>
                                          <p:spTgt spid="2">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
                                            <p:txEl>
                                              <p:pRg st="2" end="2"/>
                                            </p:txEl>
                                          </p:spTgt>
                                        </p:tgtEl>
                                        <p:attrNameLst>
                                          <p:attrName>ppt_c</p:attrName>
                                        </p:attrNameLst>
                                      </p:cBhvr>
                                      <p:to>
                                        <a:schemeClr val="accent2"/>
                                      </p:to>
                                    </p:animClr>
                                  </p:subTnLst>
                                </p:cTn>
                              </p:par>
                            </p:childTnLst>
                          </p:cTn>
                        </p:par>
                        <p:par>
                          <p:cTn id="17" fill="hold">
                            <p:stCondLst>
                              <p:cond delay="15000"/>
                            </p:stCondLst>
                            <p:childTnLst>
                              <p:par>
                                <p:cTn id="18" presetID="3" presetClass="entr" presetSubtype="1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par>
                          <p:cTn id="21" fill="hold">
                            <p:stCondLst>
                              <p:cond delay="20000"/>
                            </p:stCondLst>
                            <p:childTnLst>
                              <p:par>
                                <p:cTn id="22" presetID="3" presetClass="entr" presetSubtype="1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linds(horizontal)">
                                      <p:cBhvr>
                                        <p:cTn id="24" dur="50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chemeClr val="accent2"/>
                                      </p:to>
                                    </p:animClr>
                                  </p:subTnLst>
                                </p:cTn>
                              </p:par>
                            </p:childTnLst>
                          </p:cTn>
                        </p:par>
                        <p:par>
                          <p:cTn id="25" fill="hold">
                            <p:stCondLst>
                              <p:cond delay="25000"/>
                            </p:stCondLst>
                            <p:childTnLst>
                              <p:par>
                                <p:cTn id="26" presetID="3" presetClass="entr" presetSubtype="1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The college application generally consists of several items: </a:t>
            </a:r>
          </a:p>
          <a:p>
            <a:pPr>
              <a:buNone/>
            </a:pPr>
            <a:endParaRPr lang="en-US" dirty="0" smtClean="0"/>
          </a:p>
          <a:p>
            <a:pPr lvl="0"/>
            <a:r>
              <a:rPr lang="en-US" dirty="0" smtClean="0"/>
              <a:t>An application </a:t>
            </a:r>
          </a:p>
          <a:p>
            <a:pPr lvl="0"/>
            <a:r>
              <a:rPr lang="en-US" dirty="0" smtClean="0"/>
              <a:t>An essay </a:t>
            </a:r>
          </a:p>
          <a:p>
            <a:pPr lvl="0"/>
            <a:r>
              <a:rPr lang="en-US" dirty="0" smtClean="0"/>
              <a:t>The high school transcript </a:t>
            </a:r>
          </a:p>
          <a:p>
            <a:pPr lvl="0"/>
            <a:r>
              <a:rPr lang="en-US" dirty="0" smtClean="0"/>
              <a:t>Financial aid data </a:t>
            </a:r>
          </a:p>
          <a:p>
            <a:pPr lvl="0"/>
            <a:r>
              <a:rPr lang="en-US" dirty="0" smtClean="0"/>
              <a:t>Teacher recommendations </a:t>
            </a:r>
          </a:p>
          <a:p>
            <a:pPr lvl="0"/>
            <a:r>
              <a:rPr lang="en-US" dirty="0" smtClean="0"/>
              <a:t>Preparatory test results (such as the SATs) </a:t>
            </a:r>
          </a:p>
          <a:p>
            <a:pPr lvl="0"/>
            <a:r>
              <a:rPr lang="en-US" dirty="0" smtClean="0"/>
              <a:t>The application fee </a:t>
            </a:r>
          </a:p>
          <a:p>
            <a:endParaRPr lang="en-US" dirty="0"/>
          </a:p>
        </p:txBody>
      </p:sp>
      <p:sp>
        <p:nvSpPr>
          <p:cNvPr id="3" name="Title 2"/>
          <p:cNvSpPr>
            <a:spLocks noGrp="1"/>
          </p:cNvSpPr>
          <p:nvPr>
            <p:ph type="title"/>
          </p:nvPr>
        </p:nvSpPr>
        <p:spPr/>
        <p:txBody>
          <a:bodyPr/>
          <a:lstStyle/>
          <a:p>
            <a:r>
              <a:rPr lang="en-US" dirty="0" smtClean="0"/>
              <a:t>Applying for College</a:t>
            </a:r>
            <a:endParaRPr lang="en-US" dirty="0"/>
          </a:p>
        </p:txBody>
      </p:sp>
      <p:pic>
        <p:nvPicPr>
          <p:cNvPr id="4" name="Picture 3" descr="C:\Users\Owner\AppData\Local\Microsoft\Windows\Temporary Internet Files\Content.IE5\65VWODEJ\MC900295567[1].wmf"/>
          <p:cNvPicPr/>
          <p:nvPr/>
        </p:nvPicPr>
        <p:blipFill>
          <a:blip r:embed="rId2" cstate="print"/>
          <a:srcRect/>
          <a:stretch>
            <a:fillRect/>
          </a:stretch>
        </p:blipFill>
        <p:spPr bwMode="auto">
          <a:xfrm>
            <a:off x="6477000" y="2286000"/>
            <a:ext cx="1466850" cy="18573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Résumé.</a:t>
            </a:r>
            <a:r>
              <a:rPr lang="en-US" dirty="0" smtClean="0"/>
              <a:t> </a:t>
            </a:r>
          </a:p>
          <a:p>
            <a:endParaRPr lang="en-US" dirty="0" smtClean="0"/>
          </a:p>
          <a:p>
            <a:r>
              <a:rPr lang="en-US" b="1" dirty="0" smtClean="0"/>
              <a:t>Letters of recommendation.</a:t>
            </a:r>
            <a:r>
              <a:rPr lang="en-US" dirty="0" smtClean="0"/>
              <a:t> </a:t>
            </a:r>
          </a:p>
          <a:p>
            <a:endParaRPr lang="en-US" dirty="0" smtClean="0"/>
          </a:p>
          <a:p>
            <a:r>
              <a:rPr lang="en-US" b="1" dirty="0" smtClean="0"/>
              <a:t>Extracurricular activities</a:t>
            </a:r>
            <a:r>
              <a:rPr lang="en-US" dirty="0" smtClean="0"/>
              <a:t> </a:t>
            </a:r>
          </a:p>
          <a:p>
            <a:endParaRPr lang="en-US" dirty="0" smtClean="0"/>
          </a:p>
          <a:p>
            <a:r>
              <a:rPr lang="en-US" b="1" dirty="0" smtClean="0"/>
              <a:t>Sports.</a:t>
            </a:r>
            <a:r>
              <a:rPr lang="en-US" dirty="0" smtClean="0"/>
              <a:t> </a:t>
            </a:r>
            <a:endParaRPr lang="en-US" dirty="0"/>
          </a:p>
        </p:txBody>
      </p:sp>
      <p:sp>
        <p:nvSpPr>
          <p:cNvPr id="3" name="Title 2"/>
          <p:cNvSpPr>
            <a:spLocks noGrp="1"/>
          </p:cNvSpPr>
          <p:nvPr>
            <p:ph type="title"/>
          </p:nvPr>
        </p:nvSpPr>
        <p:spPr/>
        <p:txBody>
          <a:bodyPr/>
          <a:lstStyle/>
          <a:p>
            <a:r>
              <a:rPr lang="en-US" dirty="0" smtClean="0"/>
              <a:t>Applying for College</a:t>
            </a:r>
            <a:endParaRPr lang="en-US" dirty="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smtClean="0"/>
              <a:t>Adhere to the deadlines </a:t>
            </a:r>
          </a:p>
          <a:p>
            <a:pPr lvl="0"/>
            <a:r>
              <a:rPr lang="en-US" dirty="0" smtClean="0"/>
              <a:t>Make sure the essay is grammatically correct </a:t>
            </a:r>
          </a:p>
          <a:p>
            <a:pPr lvl="0"/>
            <a:r>
              <a:rPr lang="en-US" dirty="0" smtClean="0"/>
              <a:t>Spell check the essay </a:t>
            </a:r>
          </a:p>
          <a:p>
            <a:pPr lvl="0"/>
            <a:r>
              <a:rPr lang="en-US" dirty="0" smtClean="0"/>
              <a:t>Spell check the essay again </a:t>
            </a:r>
          </a:p>
          <a:p>
            <a:pPr lvl="0"/>
            <a:r>
              <a:rPr lang="en-US" dirty="0" smtClean="0"/>
              <a:t>Have several people proof read the essay </a:t>
            </a:r>
          </a:p>
          <a:p>
            <a:pPr lvl="0"/>
            <a:r>
              <a:rPr lang="en-US" dirty="0" smtClean="0"/>
              <a:t>Format the essay in an easy-to-read, acceptable font and type size </a:t>
            </a:r>
          </a:p>
          <a:p>
            <a:pPr lvl="0"/>
            <a:r>
              <a:rPr lang="en-US" dirty="0" smtClean="0"/>
              <a:t>Double-space </a:t>
            </a:r>
          </a:p>
          <a:p>
            <a:pPr lvl="0"/>
            <a:r>
              <a:rPr lang="en-US" dirty="0" smtClean="0"/>
              <a:t>Make sure the student’s name and identifying numbers are on each page, or as requested </a:t>
            </a:r>
          </a:p>
          <a:p>
            <a:pPr lvl="0"/>
            <a:r>
              <a:rPr lang="en-US" dirty="0" smtClean="0"/>
              <a:t>Let the essay reflect your child’s values, dreams, accomplishments and personality </a:t>
            </a:r>
          </a:p>
          <a:p>
            <a:pPr lvl="0"/>
            <a:r>
              <a:rPr lang="en-US" dirty="0" smtClean="0"/>
              <a:t>Make sure the essay answers the question(s) asked </a:t>
            </a:r>
          </a:p>
        </p:txBody>
      </p:sp>
      <p:sp>
        <p:nvSpPr>
          <p:cNvPr id="3" name="Title 2"/>
          <p:cNvSpPr>
            <a:spLocks noGrp="1"/>
          </p:cNvSpPr>
          <p:nvPr>
            <p:ph type="title"/>
          </p:nvPr>
        </p:nvSpPr>
        <p:spPr/>
        <p:txBody>
          <a:bodyPr/>
          <a:lstStyle/>
          <a:p>
            <a:r>
              <a:rPr lang="en-US" dirty="0" smtClean="0"/>
              <a:t>Now to the Essay</a:t>
            </a:r>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smtClean="0"/>
              <a:t>Getting Ready for College: </a:t>
            </a:r>
            <a:br>
              <a:rPr lang="en-US" i="1" dirty="0" smtClean="0"/>
            </a:br>
            <a:r>
              <a:rPr lang="en-US" i="1" dirty="0" smtClean="0"/>
              <a:t>A Student and Parent Guide</a:t>
            </a:r>
            <a:endParaRPr lang="en-US" dirty="0"/>
          </a:p>
        </p:txBody>
      </p:sp>
      <p:sp>
        <p:nvSpPr>
          <p:cNvPr id="7" name="Text Placeholder 6"/>
          <p:cNvSpPr>
            <a:spLocks noGrp="1"/>
          </p:cNvSpPr>
          <p:nvPr>
            <p:ph type="body" idx="1"/>
          </p:nvPr>
        </p:nvSpPr>
        <p:spPr/>
        <p:txBody>
          <a:bodyPr>
            <a:normAutofit lnSpcReduction="10000"/>
          </a:bodyPr>
          <a:lstStyle/>
          <a:p>
            <a:pPr algn="ctr"/>
            <a:r>
              <a:rPr lang="en-US" dirty="0" smtClean="0"/>
              <a:t>Education Past High School</a:t>
            </a:r>
            <a:endParaRPr lang="en-US" dirty="0"/>
          </a:p>
        </p:txBody>
      </p:sp>
      <p:sp>
        <p:nvSpPr>
          <p:cNvPr id="8" name="Text Placeholder 7"/>
          <p:cNvSpPr>
            <a:spLocks noGrp="1"/>
          </p:cNvSpPr>
          <p:nvPr>
            <p:ph type="body" sz="half" idx="3"/>
          </p:nvPr>
        </p:nvSpPr>
        <p:spPr/>
        <p:txBody>
          <a:bodyPr>
            <a:normAutofit lnSpcReduction="10000"/>
          </a:bodyPr>
          <a:lstStyle/>
          <a:p>
            <a:r>
              <a:rPr lang="en-US" dirty="0" smtClean="0"/>
              <a:t>75% of new jobs being created</a:t>
            </a:r>
            <a:endParaRPr lang="en-US" dirty="0"/>
          </a:p>
        </p:txBody>
      </p:sp>
      <p:pic>
        <p:nvPicPr>
          <p:cNvPr id="6" name="Content Placeholder 5" descr="C:\Users\Owner\AppData\Local\Microsoft\Windows\Temporary Internet Files\Content.IE5\0M5EM694\MP900439497[1].jpg"/>
          <p:cNvPicPr>
            <a:picLocks noGrp="1"/>
          </p:cNvPicPr>
          <p:nvPr>
            <p:ph sz="quarter" idx="2"/>
          </p:nvPr>
        </p:nvPicPr>
        <p:blipFill>
          <a:blip r:embed="rId3" cstate="print"/>
          <a:stretch>
            <a:fillRect/>
          </a:stretch>
        </p:blipFill>
        <p:spPr bwMode="auto">
          <a:xfrm>
            <a:off x="457200" y="2066853"/>
            <a:ext cx="4040188" cy="2697306"/>
          </a:xfrm>
          <a:prstGeom prst="rect">
            <a:avLst/>
          </a:prstGeom>
          <a:noFill/>
          <a:ln w="9525">
            <a:noFill/>
            <a:miter lim="800000"/>
            <a:headEnd/>
            <a:tailEnd/>
          </a:ln>
        </p:spPr>
      </p:pic>
      <p:sp>
        <p:nvSpPr>
          <p:cNvPr id="5" name="Content Placeholder 4"/>
          <p:cNvSpPr>
            <a:spLocks noGrp="1"/>
          </p:cNvSpPr>
          <p:nvPr>
            <p:ph sz="quarter" idx="4"/>
          </p:nvPr>
        </p:nvSpPr>
        <p:spPr/>
        <p:txBody>
          <a:bodyPr>
            <a:normAutofit/>
          </a:bodyPr>
          <a:lstStyle/>
          <a:p>
            <a:r>
              <a:rPr lang="en-US" dirty="0" smtClean="0"/>
              <a:t>Today’s world </a:t>
            </a:r>
          </a:p>
          <a:p>
            <a:pPr lvl="1"/>
            <a:r>
              <a:rPr lang="en-US" u="sng" dirty="0" smtClean="0"/>
              <a:t>Impact of technology</a:t>
            </a:r>
          </a:p>
          <a:p>
            <a:pPr lvl="1"/>
            <a:r>
              <a:rPr lang="en-US" dirty="0" smtClean="0"/>
              <a:t>Basic skills of:</a:t>
            </a:r>
          </a:p>
          <a:p>
            <a:pPr lvl="2"/>
            <a:r>
              <a:rPr lang="en-US" dirty="0" smtClean="0"/>
              <a:t>Reading, writing, and math</a:t>
            </a:r>
          </a:p>
          <a:p>
            <a:pPr lvl="2"/>
            <a:r>
              <a:rPr lang="en-US" dirty="0" smtClean="0"/>
              <a:t>Skills to work in teams,</a:t>
            </a:r>
          </a:p>
          <a:p>
            <a:pPr lvl="2"/>
            <a:r>
              <a:rPr lang="en-US" dirty="0" smtClean="0"/>
              <a:t>Skills to make decisions,</a:t>
            </a:r>
          </a:p>
          <a:p>
            <a:pPr lvl="2"/>
            <a:r>
              <a:rPr lang="en-US" dirty="0" smtClean="0"/>
              <a:t>Skills to solve problems,</a:t>
            </a:r>
          </a:p>
          <a:p>
            <a:pPr lvl="2"/>
            <a:r>
              <a:rPr lang="en-US" dirty="0" smtClean="0"/>
              <a:t>Skills to analyze/interpret data, and</a:t>
            </a:r>
          </a:p>
          <a:p>
            <a:pPr lvl="2"/>
            <a:r>
              <a:rPr lang="en-US" dirty="0" smtClean="0"/>
              <a:t>Skills to effectively communicate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subTnLst>
                                    <p:animClr>
                                      <p:cBhvr override="childStyle">
                                        <p:cTn dur="1" fill="hold" display="0" masterRel="nextClick" afterEffect="1"/>
                                        <p:tgtEl>
                                          <p:spTgt spid="7">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8">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to="" calcmode="lin" valueType="num">
                                      <p:cBhvr>
                                        <p:cTn id="34" dur="1" fill="hold"/>
                                        <p:tgtEl>
                                          <p:spTgt spid="5">
                                            <p:txEl>
                                              <p:pRg st="4" end="4"/>
                                            </p:txEl>
                                          </p:spTgt>
                                        </p:tgtEl>
                                        <p:attrNameLst>
                                          <p:attrName/>
                                        </p:attrNameLst>
                                      </p:cBhvr>
                                    </p:anim>
                                  </p:childTnLst>
                                  <p:subTnLst>
                                    <p:animClr>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to="" calcmode="lin" valueType="num">
                                      <p:cBhvr>
                                        <p:cTn id="39" dur="1" fill="hold"/>
                                        <p:tgtEl>
                                          <p:spTgt spid="5">
                                            <p:txEl>
                                              <p:pRg st="5" end="5"/>
                                            </p:txEl>
                                          </p:spTgt>
                                        </p:tgtEl>
                                        <p:attrNameLst>
                                          <p:attrName/>
                                        </p:attrNameLst>
                                      </p:cBhvr>
                                    </p:anim>
                                  </p:childTnLst>
                                  <p:subTnLst>
                                    <p:animClr>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to="" calcmode="lin" valueType="num">
                                      <p:cBhvr>
                                        <p:cTn id="44" dur="1" fill="hold"/>
                                        <p:tgtEl>
                                          <p:spTgt spid="5">
                                            <p:txEl>
                                              <p:pRg st="6" end="6"/>
                                            </p:txEl>
                                          </p:spTgt>
                                        </p:tgtEl>
                                        <p:attrNameLst>
                                          <p:attrName/>
                                        </p:attrNameLst>
                                      </p:cBhvr>
                                    </p:anim>
                                  </p:childTnLst>
                                  <p:subTnLst>
                                    <p:animClr>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blinds(horizontal)">
                                      <p:cBhvr>
                                        <p:cTn id="49" dur="500"/>
                                        <p:tgtEl>
                                          <p:spTgt spid="5">
                                            <p:txEl>
                                              <p:pRg st="7" end="7"/>
                                            </p:txEl>
                                          </p:spTgt>
                                        </p:tgtEl>
                                      </p:cBhvr>
                                    </p:animEffect>
                                  </p:childTnLst>
                                  <p:subTnLst>
                                    <p:animClr>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to="" calcmode="lin" valueType="num">
                                      <p:cBhvr>
                                        <p:cTn id="54" dur="1" fill="hold"/>
                                        <p:tgtEl>
                                          <p:spTgt spid="5">
                                            <p:txEl>
                                              <p:pRg st="8" end="8"/>
                                            </p:txEl>
                                          </p:spTgt>
                                        </p:tgtEl>
                                        <p:attrNameLst>
                                          <p:attrName/>
                                        </p:attrNameLst>
                                      </p:cBhvr>
                                    </p:anim>
                                  </p:childTnLst>
                                  <p:subTnLst>
                                    <p:animClr>
                                      <p:cBhvr override="childStyle">
                                        <p:cTn dur="1" fill="hold" display="0" masterRel="nextClick" afterEffect="1"/>
                                        <p:tgtEl>
                                          <p:spTgt spid="5">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Order a high school transcript</a:t>
            </a:r>
          </a:p>
          <a:p>
            <a:r>
              <a:rPr lang="en-US" dirty="0" smtClean="0"/>
              <a:t>Complete all the application – no blanks – if it does not apply to you – NA – meaning “not applicable to you”</a:t>
            </a:r>
          </a:p>
          <a:p>
            <a:r>
              <a:rPr lang="en-US" dirty="0" smtClean="0"/>
              <a:t>Select teachers you feel care about you and ask for a letter of recommendation</a:t>
            </a:r>
          </a:p>
          <a:p>
            <a:r>
              <a:rPr lang="en-US" b="1" dirty="0" smtClean="0"/>
              <a:t>SAT and ACT</a:t>
            </a:r>
            <a:endParaRPr lang="en-US" dirty="0" smtClean="0"/>
          </a:p>
          <a:p>
            <a:r>
              <a:rPr lang="en-US" b="1" dirty="0" smtClean="0"/>
              <a:t>The Application Fee</a:t>
            </a:r>
            <a:r>
              <a:rPr lang="en-US" dirty="0" smtClean="0"/>
              <a:t> </a:t>
            </a:r>
          </a:p>
          <a:p>
            <a:pPr algn="ctr">
              <a:buNone/>
            </a:pPr>
            <a:r>
              <a:rPr lang="en-US" dirty="0" smtClean="0"/>
              <a:t>Keep copies of all paperwork sent!!</a:t>
            </a:r>
            <a:endParaRPr lang="en-US" dirty="0"/>
          </a:p>
        </p:txBody>
      </p:sp>
      <p:sp>
        <p:nvSpPr>
          <p:cNvPr id="3" name="Title 2"/>
          <p:cNvSpPr>
            <a:spLocks noGrp="1"/>
          </p:cNvSpPr>
          <p:nvPr>
            <p:ph type="title"/>
          </p:nvPr>
        </p:nvSpPr>
        <p:spPr/>
        <p:txBody>
          <a:bodyPr/>
          <a:lstStyle/>
          <a:p>
            <a:r>
              <a:rPr lang="en-US" dirty="0" smtClean="0"/>
              <a:t>What Else?</a:t>
            </a:r>
            <a:endParaRPr lang="en-US"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Take courses as required for college entrance</a:t>
            </a:r>
          </a:p>
          <a:p>
            <a:endParaRPr lang="en-US" dirty="0" smtClean="0"/>
          </a:p>
          <a:p>
            <a:endParaRPr lang="en-US" dirty="0" smtClean="0"/>
          </a:p>
          <a:p>
            <a:r>
              <a:rPr lang="en-US" dirty="0" smtClean="0"/>
              <a:t>You “high school plan” or “individual education plan” while in high school should be done with the belief you will go to college because you probably will!</a:t>
            </a:r>
            <a:endParaRPr lang="en-US" dirty="0"/>
          </a:p>
        </p:txBody>
      </p:sp>
      <p:sp>
        <p:nvSpPr>
          <p:cNvPr id="3" name="Title 2"/>
          <p:cNvSpPr>
            <a:spLocks noGrp="1"/>
          </p:cNvSpPr>
          <p:nvPr>
            <p:ph type="title"/>
          </p:nvPr>
        </p:nvSpPr>
        <p:spPr/>
        <p:txBody>
          <a:bodyPr/>
          <a:lstStyle/>
          <a:p>
            <a:r>
              <a:rPr lang="en-US" dirty="0" smtClean="0"/>
              <a:t>If College - </a:t>
            </a:r>
            <a:endParaRPr lang="en-US" dirty="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N_17-08-07_26.jpg"/>
          <p:cNvPicPr>
            <a:picLocks noGrp="1" noChangeAspect="1"/>
          </p:cNvPicPr>
          <p:nvPr>
            <p:ph idx="1"/>
          </p:nvPr>
        </p:nvPicPr>
        <p:blipFill>
          <a:blip r:embed="rId2" cstate="print"/>
          <a:stretch>
            <a:fillRect/>
          </a:stretch>
        </p:blipFill>
        <p:spPr>
          <a:xfrm>
            <a:off x="2819400" y="1721888"/>
            <a:ext cx="3124200" cy="3604846"/>
          </a:xfrm>
        </p:spPr>
      </p:pic>
      <p:sp>
        <p:nvSpPr>
          <p:cNvPr id="3" name="Title 2"/>
          <p:cNvSpPr>
            <a:spLocks noGrp="1"/>
          </p:cNvSpPr>
          <p:nvPr>
            <p:ph type="title"/>
          </p:nvPr>
        </p:nvSpPr>
        <p:spPr/>
        <p:txBody>
          <a:bodyPr>
            <a:normAutofit/>
          </a:bodyPr>
          <a:lstStyle/>
          <a:p>
            <a:r>
              <a:rPr lang="en-US" dirty="0" smtClean="0"/>
              <a:t>Test Taking 101</a:t>
            </a:r>
            <a:endParaRPr lang="en-US" dirty="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Budget your time</a:t>
            </a:r>
          </a:p>
          <a:p>
            <a:r>
              <a:rPr lang="en-US" dirty="0" smtClean="0"/>
              <a:t>Go to review sessions</a:t>
            </a:r>
          </a:p>
          <a:p>
            <a:r>
              <a:rPr lang="en-US" dirty="0" smtClean="0"/>
              <a:t>Ask the instructor </a:t>
            </a:r>
          </a:p>
          <a:p>
            <a:r>
              <a:rPr lang="en-US" dirty="0" smtClean="0"/>
              <a:t>Make sure you go to the class right before the test</a:t>
            </a:r>
          </a:p>
          <a:p>
            <a:r>
              <a:rPr lang="en-US" dirty="0" smtClean="0"/>
              <a:t>Eat before a test</a:t>
            </a:r>
          </a:p>
          <a:p>
            <a:r>
              <a:rPr lang="en-US" dirty="0" smtClean="0"/>
              <a:t>Get plenty of sleep</a:t>
            </a:r>
          </a:p>
          <a:p>
            <a:r>
              <a:rPr lang="en-US" dirty="0" smtClean="0"/>
              <a:t>Write down main ideas/information/formulas </a:t>
            </a:r>
          </a:p>
          <a:p>
            <a:r>
              <a:rPr lang="en-US" dirty="0" smtClean="0"/>
              <a:t>Set your alarm and have a backup alarm </a:t>
            </a:r>
          </a:p>
          <a:p>
            <a:r>
              <a:rPr lang="en-US" dirty="0" smtClean="0"/>
              <a:t>Go to the bathroom before the test</a:t>
            </a:r>
            <a:endParaRPr lang="en-US" dirty="0"/>
          </a:p>
        </p:txBody>
      </p:sp>
      <p:sp>
        <p:nvSpPr>
          <p:cNvPr id="3" name="Title 2"/>
          <p:cNvSpPr>
            <a:spLocks noGrp="1"/>
          </p:cNvSpPr>
          <p:nvPr>
            <p:ph type="title"/>
          </p:nvPr>
        </p:nvSpPr>
        <p:spPr/>
        <p:txBody>
          <a:bodyPr>
            <a:normAutofit/>
          </a:bodyPr>
          <a:lstStyle/>
          <a:p>
            <a:r>
              <a:rPr lang="en-US" dirty="0" smtClean="0"/>
              <a:t>Test Preparation</a:t>
            </a:r>
            <a:endParaRPr lang="en-US" dirty="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Read the question </a:t>
            </a:r>
          </a:p>
          <a:p>
            <a:r>
              <a:rPr lang="en-US" dirty="0" smtClean="0"/>
              <a:t>Try to think an answer before looking at the choices</a:t>
            </a:r>
          </a:p>
          <a:p>
            <a:r>
              <a:rPr lang="en-US" dirty="0" smtClean="0"/>
              <a:t>Eliminate answers you know aren't right</a:t>
            </a:r>
          </a:p>
          <a:p>
            <a:r>
              <a:rPr lang="en-US" dirty="0" smtClean="0"/>
              <a:t>Read all the choices </a:t>
            </a:r>
          </a:p>
          <a:p>
            <a:r>
              <a:rPr lang="en-US" dirty="0" smtClean="0"/>
              <a:t>Do not know for sure, always take an educated guess </a:t>
            </a:r>
          </a:p>
          <a:p>
            <a:r>
              <a:rPr lang="en-US" dirty="0" smtClean="0"/>
              <a:t>Don't keep on changing your answer</a:t>
            </a:r>
          </a:p>
          <a:p>
            <a:r>
              <a:rPr lang="en-US" dirty="0" smtClean="0"/>
              <a:t>In "All of the above" and "None of the above" </a:t>
            </a:r>
          </a:p>
          <a:p>
            <a:r>
              <a:rPr lang="en-US" dirty="0" smtClean="0"/>
              <a:t>A positive choice is more likely to be true than a negative one</a:t>
            </a:r>
          </a:p>
          <a:p>
            <a:r>
              <a:rPr lang="en-US" dirty="0" smtClean="0"/>
              <a:t>the choice with the most information</a:t>
            </a:r>
            <a:endParaRPr lang="en-US" dirty="0"/>
          </a:p>
        </p:txBody>
      </p:sp>
      <p:sp>
        <p:nvSpPr>
          <p:cNvPr id="3" name="Title 2"/>
          <p:cNvSpPr>
            <a:spLocks noGrp="1"/>
          </p:cNvSpPr>
          <p:nvPr>
            <p:ph type="title"/>
          </p:nvPr>
        </p:nvSpPr>
        <p:spPr/>
        <p:txBody>
          <a:bodyPr>
            <a:normAutofit fontScale="90000"/>
          </a:bodyPr>
          <a:lstStyle/>
          <a:p>
            <a:r>
              <a:rPr lang="en-US" dirty="0" smtClean="0"/>
              <a:t>Tips on multiple choice questions </a:t>
            </a:r>
            <a:endParaRPr lang="en-US" dirty="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Read the directions carefully</a:t>
            </a:r>
          </a:p>
          <a:p>
            <a:r>
              <a:rPr lang="en-US" dirty="0" smtClean="0"/>
              <a:t>Make sure that you understand </a:t>
            </a:r>
          </a:p>
          <a:p>
            <a:r>
              <a:rPr lang="en-US" dirty="0" smtClean="0"/>
              <a:t>Make sure that you write down everything </a:t>
            </a:r>
          </a:p>
          <a:p>
            <a:r>
              <a:rPr lang="en-US" dirty="0" smtClean="0"/>
              <a:t>Budget your time</a:t>
            </a:r>
          </a:p>
          <a:p>
            <a:r>
              <a:rPr lang="en-US" dirty="0" smtClean="0"/>
              <a:t>If asking for FACTS, don't give your personal opinion</a:t>
            </a:r>
          </a:p>
          <a:p>
            <a:r>
              <a:rPr lang="en-US" dirty="0" smtClean="0"/>
              <a:t>Be as neat as possible</a:t>
            </a:r>
          </a:p>
          <a:p>
            <a:r>
              <a:rPr lang="en-US" dirty="0" smtClean="0"/>
              <a:t>Make an outline </a:t>
            </a:r>
          </a:p>
          <a:p>
            <a:r>
              <a:rPr lang="en-US" dirty="0" smtClean="0"/>
              <a:t>Don't write long introductions and conclusions</a:t>
            </a:r>
          </a:p>
          <a:p>
            <a:r>
              <a:rPr lang="en-US" dirty="0" smtClean="0"/>
              <a:t>Proofread your work and correct any errors</a:t>
            </a:r>
          </a:p>
          <a:p>
            <a:r>
              <a:rPr lang="en-US" dirty="0" smtClean="0"/>
              <a:t>Draw a line through a mistake – one simple line</a:t>
            </a:r>
            <a:endParaRPr lang="en-US" dirty="0"/>
          </a:p>
        </p:txBody>
      </p:sp>
      <p:sp>
        <p:nvSpPr>
          <p:cNvPr id="3" name="Title 2"/>
          <p:cNvSpPr>
            <a:spLocks noGrp="1"/>
          </p:cNvSpPr>
          <p:nvPr>
            <p:ph type="title"/>
          </p:nvPr>
        </p:nvSpPr>
        <p:spPr/>
        <p:txBody>
          <a:bodyPr/>
          <a:lstStyle/>
          <a:p>
            <a:r>
              <a:rPr lang="en-US" dirty="0" smtClean="0"/>
              <a:t>Essay Test Tips</a:t>
            </a:r>
            <a:endParaRPr lang="en-US"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true answers than false </a:t>
            </a:r>
          </a:p>
          <a:p>
            <a:r>
              <a:rPr lang="en-US" dirty="0" smtClean="0"/>
              <a:t>If no penalty, guess = 50% chance </a:t>
            </a:r>
          </a:p>
          <a:p>
            <a:r>
              <a:rPr lang="en-US" dirty="0" smtClean="0"/>
              <a:t>Read/watch for qualifiers and key words</a:t>
            </a:r>
          </a:p>
          <a:p>
            <a:pPr lvl="1"/>
            <a:r>
              <a:rPr lang="en-US" dirty="0" smtClean="0"/>
              <a:t>"never, always, and every mean that the statement must be true </a:t>
            </a:r>
          </a:p>
          <a:p>
            <a:pPr lvl="1"/>
            <a:r>
              <a:rPr lang="en-US" dirty="0" smtClean="0"/>
              <a:t>"usually, sometimes, and generally" mean that if the statement can be considered true or false depending </a:t>
            </a:r>
          </a:p>
          <a:p>
            <a:r>
              <a:rPr lang="en-US" dirty="0" smtClean="0"/>
              <a:t>If any part of the question is false, then the entire statement is false </a:t>
            </a:r>
            <a:endParaRPr lang="en-US" dirty="0"/>
          </a:p>
        </p:txBody>
      </p:sp>
      <p:sp>
        <p:nvSpPr>
          <p:cNvPr id="3" name="Title 2"/>
          <p:cNvSpPr>
            <a:spLocks noGrp="1"/>
          </p:cNvSpPr>
          <p:nvPr>
            <p:ph type="title"/>
          </p:nvPr>
        </p:nvSpPr>
        <p:spPr/>
        <p:txBody>
          <a:bodyPr/>
          <a:lstStyle/>
          <a:p>
            <a:r>
              <a:rPr lang="en-US" dirty="0" smtClean="0"/>
              <a:t>True-False Test Tips</a:t>
            </a:r>
            <a:endParaRPr lang="en-US" dirty="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What your instructor emphasizes in class will usually be on the test.</a:t>
            </a:r>
          </a:p>
          <a:p>
            <a:endParaRPr lang="en-US" dirty="0" smtClean="0"/>
          </a:p>
          <a:p>
            <a:r>
              <a:rPr lang="en-US" dirty="0" smtClean="0"/>
              <a:t>Try not to leave an answer blank. </a:t>
            </a:r>
          </a:p>
          <a:p>
            <a:endParaRPr lang="en-US" dirty="0" smtClean="0"/>
          </a:p>
          <a:p>
            <a:r>
              <a:rPr lang="en-US" dirty="0" smtClean="0"/>
              <a:t>If you don't know the answer, come back to it after you finish the rest of the test </a:t>
            </a:r>
          </a:p>
          <a:p>
            <a:endParaRPr lang="en-US" dirty="0" smtClean="0"/>
          </a:p>
          <a:p>
            <a:r>
              <a:rPr lang="en-US" dirty="0" smtClean="0"/>
              <a:t>Read the question carefully </a:t>
            </a:r>
            <a:endParaRPr lang="en-US" dirty="0"/>
          </a:p>
        </p:txBody>
      </p:sp>
      <p:sp>
        <p:nvSpPr>
          <p:cNvPr id="3" name="Title 2"/>
          <p:cNvSpPr>
            <a:spLocks noGrp="1"/>
          </p:cNvSpPr>
          <p:nvPr>
            <p:ph type="title"/>
          </p:nvPr>
        </p:nvSpPr>
        <p:spPr/>
        <p:txBody>
          <a:bodyPr/>
          <a:lstStyle/>
          <a:p>
            <a:r>
              <a:rPr lang="en-US" dirty="0" smtClean="0"/>
              <a:t>Short Answer Test Tips</a:t>
            </a:r>
            <a:endParaRPr lang="en-US" dirty="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Spend an equal or greater amount of time preparing </a:t>
            </a:r>
          </a:p>
          <a:p>
            <a:r>
              <a:rPr lang="en-US" dirty="0" smtClean="0"/>
              <a:t>Familiarize yourself with the book and relevant materials</a:t>
            </a:r>
          </a:p>
          <a:p>
            <a:r>
              <a:rPr lang="en-US" dirty="0" smtClean="0"/>
              <a:t>Write down all the important formulas and key information while reviewing </a:t>
            </a:r>
          </a:p>
          <a:p>
            <a:r>
              <a:rPr lang="en-US" dirty="0" smtClean="0"/>
              <a:t>Focus on learning the main ideas </a:t>
            </a:r>
          </a:p>
          <a:p>
            <a:r>
              <a:rPr lang="en-US" dirty="0" smtClean="0"/>
              <a:t>Highlight important points</a:t>
            </a:r>
          </a:p>
          <a:p>
            <a:r>
              <a:rPr lang="en-US" dirty="0" smtClean="0"/>
              <a:t>Bring all the resources allowed</a:t>
            </a:r>
          </a:p>
          <a:p>
            <a:r>
              <a:rPr lang="en-US" dirty="0" smtClean="0"/>
              <a:t>Answer the easy questions first</a:t>
            </a:r>
          </a:p>
          <a:p>
            <a:r>
              <a:rPr lang="en-US" dirty="0" smtClean="0"/>
              <a:t>Use some quotations from the book to support your view</a:t>
            </a:r>
            <a:endParaRPr lang="en-US" dirty="0"/>
          </a:p>
        </p:txBody>
      </p:sp>
      <p:sp>
        <p:nvSpPr>
          <p:cNvPr id="3" name="Title 2"/>
          <p:cNvSpPr>
            <a:spLocks noGrp="1"/>
          </p:cNvSpPr>
          <p:nvPr>
            <p:ph type="title"/>
          </p:nvPr>
        </p:nvSpPr>
        <p:spPr/>
        <p:txBody>
          <a:bodyPr/>
          <a:lstStyle/>
          <a:p>
            <a:r>
              <a:rPr lang="en-US" dirty="0" smtClean="0"/>
              <a:t>Open Book Test Taking Tips</a:t>
            </a:r>
            <a:endParaRPr lang="en-US" dirty="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What is on the chalkboard/overhead or is repeated </a:t>
            </a:r>
          </a:p>
          <a:p>
            <a:r>
              <a:rPr lang="en-US" dirty="0" smtClean="0"/>
              <a:t>Have a three-ring binder for all notes</a:t>
            </a:r>
          </a:p>
          <a:p>
            <a:r>
              <a:rPr lang="en-US" dirty="0" smtClean="0"/>
              <a:t>Sit towards the front and center of the class </a:t>
            </a:r>
          </a:p>
          <a:p>
            <a:r>
              <a:rPr lang="en-US" dirty="0" smtClean="0"/>
              <a:t>Don't rely on someone else's notes</a:t>
            </a:r>
          </a:p>
          <a:p>
            <a:r>
              <a:rPr lang="en-US" dirty="0" smtClean="0"/>
              <a:t>If allowed, bring an audio recorder and record the lecture </a:t>
            </a:r>
          </a:p>
          <a:p>
            <a:r>
              <a:rPr lang="en-US" dirty="0" smtClean="0"/>
              <a:t>Do reading assignments or homework questions before class</a:t>
            </a:r>
          </a:p>
          <a:p>
            <a:r>
              <a:rPr lang="en-US" dirty="0" smtClean="0"/>
              <a:t>Date your notes, add titles and subtitles and keep organized together</a:t>
            </a:r>
          </a:p>
          <a:p>
            <a:r>
              <a:rPr lang="en-US" dirty="0" smtClean="0"/>
              <a:t>Terminology along with the definition</a:t>
            </a:r>
          </a:p>
          <a:p>
            <a:r>
              <a:rPr lang="en-US" dirty="0" smtClean="0"/>
              <a:t> Write legibly</a:t>
            </a:r>
          </a:p>
          <a:p>
            <a:r>
              <a:rPr lang="en-US" dirty="0" smtClean="0"/>
              <a:t>Ask what you miss or need explained</a:t>
            </a:r>
          </a:p>
          <a:p>
            <a:r>
              <a:rPr lang="en-US" dirty="0" smtClean="0"/>
              <a:t>Compare notes and study with a classmate </a:t>
            </a:r>
            <a:endParaRPr lang="en-US" dirty="0"/>
          </a:p>
        </p:txBody>
      </p:sp>
      <p:sp>
        <p:nvSpPr>
          <p:cNvPr id="3" name="Title 2"/>
          <p:cNvSpPr>
            <a:spLocks noGrp="1"/>
          </p:cNvSpPr>
          <p:nvPr>
            <p:ph type="title"/>
          </p:nvPr>
        </p:nvSpPr>
        <p:spPr/>
        <p:txBody>
          <a:bodyPr>
            <a:normAutofit fontScale="90000"/>
          </a:bodyPr>
          <a:lstStyle/>
          <a:p>
            <a:r>
              <a:rPr lang="en-US" dirty="0" smtClean="0"/>
              <a:t>Note Taking Strategies and Skills</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Educational Experience</a:t>
            </a:r>
            <a:endParaRPr lang="en-US" dirty="0"/>
          </a:p>
        </p:txBody>
      </p:sp>
      <p:sp>
        <p:nvSpPr>
          <p:cNvPr id="3" name="Text Placeholder 2"/>
          <p:cNvSpPr>
            <a:spLocks noGrp="1"/>
          </p:cNvSpPr>
          <p:nvPr>
            <p:ph type="body" idx="1"/>
          </p:nvPr>
        </p:nvSpPr>
        <p:spPr/>
        <p:txBody>
          <a:bodyPr/>
          <a:lstStyle/>
          <a:p>
            <a:pPr algn="ctr"/>
            <a:r>
              <a:rPr lang="en-US" dirty="0" smtClean="0"/>
              <a:t>Be sure you are ready!</a:t>
            </a:r>
            <a:endParaRPr lang="en-US" dirty="0"/>
          </a:p>
        </p:txBody>
      </p:sp>
      <p:sp>
        <p:nvSpPr>
          <p:cNvPr id="4" name="Text Placeholder 3"/>
          <p:cNvSpPr>
            <a:spLocks noGrp="1"/>
          </p:cNvSpPr>
          <p:nvPr>
            <p:ph type="body" sz="half" idx="3"/>
          </p:nvPr>
        </p:nvSpPr>
        <p:spPr/>
        <p:txBody>
          <a:bodyPr/>
          <a:lstStyle/>
          <a:p>
            <a:pPr algn="ctr"/>
            <a:r>
              <a:rPr lang="en-US" dirty="0" smtClean="0"/>
              <a:t>Know Yourself!</a:t>
            </a:r>
            <a:endParaRPr lang="en-US" dirty="0"/>
          </a:p>
        </p:txBody>
      </p:sp>
      <p:sp>
        <p:nvSpPr>
          <p:cNvPr id="5" name="Content Placeholder 4"/>
          <p:cNvSpPr>
            <a:spLocks noGrp="1"/>
          </p:cNvSpPr>
          <p:nvPr>
            <p:ph sz="quarter" idx="2"/>
          </p:nvPr>
        </p:nvSpPr>
        <p:spPr/>
        <p:txBody>
          <a:bodyPr/>
          <a:lstStyle/>
          <a:p>
            <a:r>
              <a:rPr lang="en-US" dirty="0" smtClean="0"/>
              <a:t>Earn your high school diploma taking higher level skills</a:t>
            </a:r>
          </a:p>
          <a:p>
            <a:r>
              <a:rPr lang="en-US" dirty="0" smtClean="0"/>
              <a:t>Why? </a:t>
            </a:r>
          </a:p>
          <a:p>
            <a:r>
              <a:rPr lang="en-US" dirty="0" smtClean="0"/>
              <a:t>Entrance requirements for colleges have increased</a:t>
            </a:r>
            <a:endParaRPr lang="en-US" dirty="0"/>
          </a:p>
        </p:txBody>
      </p:sp>
      <p:sp>
        <p:nvSpPr>
          <p:cNvPr id="6" name="Content Placeholder 5"/>
          <p:cNvSpPr>
            <a:spLocks noGrp="1"/>
          </p:cNvSpPr>
          <p:nvPr>
            <p:ph sz="quarter" idx="4"/>
          </p:nvPr>
        </p:nvSpPr>
        <p:spPr/>
        <p:txBody>
          <a:bodyPr/>
          <a:lstStyle/>
          <a:p>
            <a:r>
              <a:rPr lang="en-US" dirty="0" smtClean="0"/>
              <a:t>Interests and abilities</a:t>
            </a:r>
          </a:p>
          <a:p>
            <a:endParaRPr lang="en-US" dirty="0" smtClean="0"/>
          </a:p>
          <a:p>
            <a:r>
              <a:rPr lang="en-US" dirty="0" smtClean="0"/>
              <a:t>Match your interests to occupations</a:t>
            </a:r>
          </a:p>
          <a:p>
            <a:endParaRPr lang="en-US" dirty="0" smtClean="0"/>
          </a:p>
          <a:p>
            <a:r>
              <a:rPr lang="en-US" dirty="0" smtClean="0"/>
              <a:t>Plan now to meet the requirements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subTnLst>
                                    <p:animClr>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subTnLst>
                                    <p:animClr>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3" dur="5000" fill="hold"/>
                                        <p:tgtEl>
                                          <p:spTgt spid="4">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4">
                                            <p:txEl>
                                              <p:pRg st="0" end="0"/>
                                            </p:txEl>
                                          </p:spTgt>
                                        </p:tgtEl>
                                        <p:attrNameLst>
                                          <p:attrName>ppt_c</p:attrName>
                                        </p:attrNameLst>
                                      </p:cBhvr>
                                      <p:to>
                                        <a:srgbClr val="FFFF00"/>
                                      </p:to>
                                    </p:animClr>
                                  </p:sub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p:cTn id="38" dur="5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39" dur="5000" fill="hold"/>
                                        <p:tgtEl>
                                          <p:spTgt spid="6">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6">
                                            <p:txEl>
                                              <p:pRg st="2" end="2"/>
                                            </p:txEl>
                                          </p:spTgt>
                                        </p:tgtEl>
                                        <p:attrNameLst>
                                          <p:attrName>ppt_c</p:attrName>
                                        </p:attrNameLst>
                                      </p:cBhvr>
                                      <p:to>
                                        <a:schemeClr val="accent2"/>
                                      </p:to>
                                    </p:animClr>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additive="base">
                                        <p:cTn id="4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6">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Try to review the material right after class </a:t>
            </a:r>
          </a:p>
          <a:p>
            <a:r>
              <a:rPr lang="en-US" dirty="0" smtClean="0"/>
              <a:t>Space out your studying, review class materials at least several times a week, focusing on one topic at a time</a:t>
            </a:r>
          </a:p>
          <a:p>
            <a:r>
              <a:rPr lang="en-US" dirty="0" smtClean="0"/>
              <a:t>Have all of your study material</a:t>
            </a:r>
          </a:p>
          <a:p>
            <a:r>
              <a:rPr lang="en-US" dirty="0" smtClean="0"/>
              <a:t>Find a comfortable and quiet place to study </a:t>
            </a:r>
          </a:p>
          <a:p>
            <a:r>
              <a:rPr lang="en-US" dirty="0" smtClean="0"/>
              <a:t>Learn the general concepts first</a:t>
            </a:r>
          </a:p>
          <a:p>
            <a:r>
              <a:rPr lang="en-US" dirty="0" smtClean="0"/>
              <a:t>Take notes and write down a summary </a:t>
            </a:r>
          </a:p>
          <a:p>
            <a:r>
              <a:rPr lang="en-US" dirty="0" smtClean="0"/>
              <a:t>Take short breaks frequently</a:t>
            </a:r>
          </a:p>
          <a:p>
            <a:r>
              <a:rPr lang="en-US" dirty="0" smtClean="0"/>
              <a:t>Make sure that you understand the material </a:t>
            </a:r>
          </a:p>
          <a:p>
            <a:r>
              <a:rPr lang="en-US" dirty="0" smtClean="0"/>
              <a:t>Test yourself </a:t>
            </a:r>
          </a:p>
          <a:p>
            <a:r>
              <a:rPr lang="en-US" dirty="0" smtClean="0"/>
              <a:t>Listening to relaxing music </a:t>
            </a:r>
          </a:p>
          <a:p>
            <a:r>
              <a:rPr lang="en-US" dirty="0" smtClean="0"/>
              <a:t>Don't study late</a:t>
            </a:r>
            <a:endParaRPr lang="en-US" dirty="0"/>
          </a:p>
        </p:txBody>
      </p:sp>
      <p:sp>
        <p:nvSpPr>
          <p:cNvPr id="3" name="Title 2"/>
          <p:cNvSpPr>
            <a:spLocks noGrp="1"/>
          </p:cNvSpPr>
          <p:nvPr>
            <p:ph type="title"/>
          </p:nvPr>
        </p:nvSpPr>
        <p:spPr/>
        <p:txBody>
          <a:bodyPr>
            <a:normAutofit/>
          </a:bodyPr>
          <a:lstStyle/>
          <a:p>
            <a:r>
              <a:rPr lang="en-US" dirty="0" smtClean="0"/>
              <a:t>Study Tips &amp; Study Skills</a:t>
            </a:r>
            <a:endParaRPr lang="en-US"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all the resources in your guides and check out the recommended websites</a:t>
            </a:r>
          </a:p>
          <a:p>
            <a:endParaRPr lang="en-US" dirty="0" smtClean="0"/>
          </a:p>
          <a:p>
            <a:r>
              <a:rPr lang="en-US" dirty="0" smtClean="0"/>
              <a:t>Remember to go to the Palau College Access website and use all the information there as it is there to help you</a:t>
            </a:r>
          </a:p>
          <a:p>
            <a:endParaRPr lang="en-US" dirty="0" smtClean="0"/>
          </a:p>
          <a:p>
            <a:r>
              <a:rPr lang="en-US" dirty="0" smtClean="0"/>
              <a:t>Don’t wait until you are ready to apply to visit some of the Financial Aid help guides and websites</a:t>
            </a:r>
            <a:endParaRPr lang="en-US" dirty="0"/>
          </a:p>
        </p:txBody>
      </p:sp>
      <p:sp>
        <p:nvSpPr>
          <p:cNvPr id="3" name="Title 2"/>
          <p:cNvSpPr>
            <a:spLocks noGrp="1"/>
          </p:cNvSpPr>
          <p:nvPr>
            <p:ph type="title"/>
          </p:nvPr>
        </p:nvSpPr>
        <p:spPr/>
        <p:txBody>
          <a:bodyPr>
            <a:normAutofit fontScale="90000"/>
          </a:bodyPr>
          <a:lstStyle/>
          <a:p>
            <a:r>
              <a:rPr lang="en-US" dirty="0" smtClean="0"/>
              <a:t>Websites for further information</a:t>
            </a:r>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l"/>
            <a:r>
              <a:rPr lang="en-US" dirty="0" smtClean="0"/>
              <a:t>What direction will you take with your life?</a:t>
            </a:r>
            <a:endParaRPr lang="en-US" dirty="0"/>
          </a:p>
        </p:txBody>
      </p:sp>
      <p:sp>
        <p:nvSpPr>
          <p:cNvPr id="8" name="Subtitle 7"/>
          <p:cNvSpPr>
            <a:spLocks noGrp="1"/>
          </p:cNvSpPr>
          <p:nvPr>
            <p:ph type="subTitle" idx="1"/>
          </p:nvPr>
        </p:nvSpPr>
        <p:spPr/>
        <p:txBody>
          <a:bodyPr/>
          <a:lstStyle/>
          <a:p>
            <a:r>
              <a:rPr lang="en-US" dirty="0" smtClean="0"/>
              <a:t>College Access and College Planning</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	To provide tips for students to consider when making decisions about their futures!</a:t>
            </a:r>
          </a:p>
          <a:p>
            <a:r>
              <a:rPr lang="en-US" dirty="0" smtClean="0"/>
              <a:t>Students gather into 9 groups.</a:t>
            </a:r>
          </a:p>
          <a:p>
            <a:r>
              <a:rPr lang="en-US" dirty="0" smtClean="0"/>
              <a:t>Each group will be given a page of information to discuss</a:t>
            </a:r>
          </a:p>
          <a:p>
            <a:r>
              <a:rPr lang="en-US" dirty="0" smtClean="0"/>
              <a:t>Each group should have a recorder who writes down points of the discussion </a:t>
            </a:r>
          </a:p>
          <a:p>
            <a:r>
              <a:rPr lang="en-US" dirty="0" smtClean="0"/>
              <a:t>10 minutes to discuss your square and be prepared to share with the class </a:t>
            </a:r>
          </a:p>
          <a:p>
            <a:endParaRPr lang="en-US" dirty="0"/>
          </a:p>
        </p:txBody>
      </p:sp>
      <p:sp>
        <p:nvSpPr>
          <p:cNvPr id="3" name="Title 2"/>
          <p:cNvSpPr>
            <a:spLocks noGrp="1"/>
          </p:cNvSpPr>
          <p:nvPr>
            <p:ph type="title"/>
          </p:nvPr>
        </p:nvSpPr>
        <p:spPr/>
        <p:txBody>
          <a:bodyPr>
            <a:normAutofit fontScale="90000"/>
          </a:bodyPr>
          <a:lstStyle/>
          <a:p>
            <a:r>
              <a:rPr lang="en-US" dirty="0" smtClean="0"/>
              <a:t>Lesson One: Start with Making Career Decisions</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609600"/>
          <a:ext cx="8305800" cy="5791200"/>
        </p:xfrm>
        <a:graphic>
          <a:graphicData uri="http://schemas.openxmlformats.org/drawingml/2006/table">
            <a:tbl>
              <a:tblPr/>
              <a:tblGrid>
                <a:gridCol w="2651467"/>
                <a:gridCol w="2811195"/>
                <a:gridCol w="2843138"/>
              </a:tblGrid>
              <a:tr h="1861458">
                <a:tc>
                  <a:txBody>
                    <a:bodyPr/>
                    <a:lstStyle/>
                    <a:p>
                      <a:pPr marL="0" marR="0" algn="l">
                        <a:lnSpc>
                          <a:spcPct val="115000"/>
                        </a:lnSpc>
                        <a:spcBef>
                          <a:spcPts val="0"/>
                        </a:spcBef>
                        <a:spcAft>
                          <a:spcPts val="0"/>
                        </a:spcAft>
                      </a:pPr>
                      <a:r>
                        <a:rPr lang="en-US" sz="800" b="1" dirty="0">
                          <a:latin typeface="Calibri"/>
                          <a:ea typeface="Times New Roman"/>
                          <a:cs typeface="Times New Roman"/>
                        </a:rPr>
                        <a:t>Don’t Give Up.  </a:t>
                      </a:r>
                      <a:r>
                        <a:rPr lang="en-US" sz="800" dirty="0">
                          <a:latin typeface="Calibri"/>
                          <a:ea typeface="Times New Roman"/>
                          <a:cs typeface="Times New Roman"/>
                        </a:rPr>
                        <a:t>High school dropouts have a harder time getting and keeping jobs.  Almost every job requires the basic communication and math skills you’re learning in school today.  </a:t>
                      </a:r>
                      <a:endParaRPr lang="en-US" sz="1000" dirty="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a:latin typeface="Calibri"/>
                          <a:ea typeface="Times New Roman"/>
                          <a:cs typeface="Times New Roman"/>
                        </a:rPr>
                        <a:t>Take challenging courses.</a:t>
                      </a:r>
                      <a:r>
                        <a:rPr lang="en-US" sz="800">
                          <a:latin typeface="Calibri"/>
                          <a:ea typeface="Times New Roman"/>
                          <a:cs typeface="Times New Roman"/>
                        </a:rPr>
                        <a:t> Build a strong foundation of high-level classes, starting with algebra I and geometry by the eighth and ninth grades, and continue to take rigorous courses in high school will better prepare you for college admissions tests and college course work.</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a:latin typeface="Calibri"/>
                          <a:ea typeface="Times New Roman"/>
                          <a:cs typeface="Times New Roman"/>
                        </a:rPr>
                        <a:t>Plan your career</a:t>
                      </a:r>
                      <a:r>
                        <a:rPr lang="en-US" sz="800">
                          <a:latin typeface="Calibri"/>
                          <a:ea typeface="Times New Roman"/>
                          <a:cs typeface="Times New Roman"/>
                        </a:rPr>
                        <a:t>.  Once you know what career area you’re headed for, think about the steps you’ll take to get there. Have a plan in mind.  Set some goals and document your progress toward reaching those goals.  Keep records of career related activities, jobs, and accomplishments.</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75114">
                <a:tc>
                  <a:txBody>
                    <a:bodyPr/>
                    <a:lstStyle/>
                    <a:p>
                      <a:pPr marL="0" marR="0" algn="l">
                        <a:lnSpc>
                          <a:spcPct val="115000"/>
                        </a:lnSpc>
                        <a:spcBef>
                          <a:spcPts val="0"/>
                        </a:spcBef>
                        <a:spcAft>
                          <a:spcPts val="0"/>
                        </a:spcAft>
                      </a:pPr>
                      <a:r>
                        <a:rPr lang="en-US" sz="800" b="1">
                          <a:latin typeface="Calibri"/>
                          <a:ea typeface="Times New Roman"/>
                          <a:cs typeface="Times New Roman"/>
                        </a:rPr>
                        <a:t>Don’t stop with high school.</a:t>
                      </a:r>
                      <a:r>
                        <a:rPr lang="en-US" sz="800">
                          <a:latin typeface="Calibri"/>
                          <a:ea typeface="Times New Roman"/>
                          <a:cs typeface="Times New Roman"/>
                        </a:rPr>
                        <a:t> More career options will be available to you with more education. This doesn’t mean that a four-year degree is the only ticket to high wage/high skill jobs. Occupational certificates and community college degrees can be just as important as a bachelor’s degree when it comes to finding excellent job prospects. </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a:latin typeface="Calibri"/>
                          <a:ea typeface="Times New Roman"/>
                          <a:cs typeface="Times New Roman"/>
                        </a:rPr>
                        <a:t>Develop basic computer skills. </a:t>
                      </a:r>
                      <a:r>
                        <a:rPr lang="en-US" sz="800">
                          <a:latin typeface="Calibri"/>
                          <a:ea typeface="Times New Roman"/>
                          <a:cs typeface="Times New Roman"/>
                        </a:rPr>
                        <a:t>Technology continues to change the workplace and more jobs in the future will require the use of a computer.  Take every advantage in courses and personal use to learn how to use computers and their programs.</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Gain valuable work experience</a:t>
                      </a:r>
                      <a:r>
                        <a:rPr lang="en-US" sz="800" dirty="0">
                          <a:latin typeface="Calibri"/>
                          <a:ea typeface="Times New Roman"/>
                          <a:cs typeface="Times New Roman"/>
                        </a:rPr>
                        <a:t>.  Learning by doing is a great way to research careers and gain some work experience.  Career and technical programs, internships, part-time jobs, job shadowing, youth apprenticeship, and volunteer work are some examples of ways to get hands-on experience while still in school.  Employers will value this experience.</a:t>
                      </a:r>
                      <a:endParaRPr lang="en-US" sz="1000" dirty="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628">
                <a:tc>
                  <a:txBody>
                    <a:bodyPr/>
                    <a:lstStyle/>
                    <a:p>
                      <a:pPr marL="0" marR="0" algn="l">
                        <a:lnSpc>
                          <a:spcPct val="115000"/>
                        </a:lnSpc>
                        <a:spcBef>
                          <a:spcPts val="0"/>
                        </a:spcBef>
                        <a:spcAft>
                          <a:spcPts val="0"/>
                        </a:spcAft>
                      </a:pPr>
                      <a:r>
                        <a:rPr lang="en-US" sz="800" b="1">
                          <a:latin typeface="Calibri"/>
                          <a:ea typeface="Times New Roman"/>
                          <a:cs typeface="Times New Roman"/>
                        </a:rPr>
                        <a:t>Find out what careers are out there.</a:t>
                      </a:r>
                      <a:r>
                        <a:rPr lang="en-US" sz="800">
                          <a:latin typeface="Calibri"/>
                          <a:ea typeface="Times New Roman"/>
                          <a:cs typeface="Times New Roman"/>
                        </a:rPr>
                        <a:t> The ideal job for you may be something you have never heard or thought about.  Think about the skills and education you’ll need in addition to job availability and salary potential.</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a:latin typeface="Calibri"/>
                          <a:ea typeface="Times New Roman"/>
                          <a:cs typeface="Times New Roman"/>
                        </a:rPr>
                        <a:t>Ask about financial aid.  </a:t>
                      </a:r>
                      <a:r>
                        <a:rPr lang="en-US" sz="800">
                          <a:latin typeface="Calibri"/>
                          <a:ea typeface="Times New Roman"/>
                          <a:cs typeface="Times New Roman"/>
                        </a:rPr>
                        <a:t>Don’t let the lack of funds keep you from planning additional education past high school.  Explore with your counselor the many options available to help you finance your way to a vocational center, community college, or university.</a:t>
                      </a:r>
                      <a:endParaRPr lang="en-US" sz="100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Keep learning</a:t>
                      </a:r>
                      <a:r>
                        <a:rPr lang="en-US" sz="800" dirty="0">
                          <a:latin typeface="Calibri"/>
                          <a:ea typeface="Times New Roman"/>
                          <a:cs typeface="Times New Roman"/>
                        </a:rPr>
                        <a:t>.  Life- long learning.  That’s what it’s all about.  Take every opportunity to learn new skills.  Technology continues to change jobs and the workplace so part of your being successful will depend on how adaptable you are to change.</a:t>
                      </a:r>
                      <a:endParaRPr lang="en-US" sz="1000" dirty="0">
                        <a:latin typeface="Arial"/>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4685</TotalTime>
  <Words>2975</Words>
  <Application>Microsoft Office PowerPoint</Application>
  <PresentationFormat>On-screen Show (4:3)</PresentationFormat>
  <Paragraphs>535</Paragraphs>
  <Slides>61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Concourse</vt:lpstr>
      <vt:lpstr>Document</vt:lpstr>
      <vt:lpstr>Leader of Student College Access Training</vt:lpstr>
      <vt:lpstr>Remember… </vt:lpstr>
      <vt:lpstr> Getting Ready for College </vt:lpstr>
      <vt:lpstr>Resources to Use</vt:lpstr>
      <vt:lpstr>Getting Ready for College:  A Student and Parent Guide</vt:lpstr>
      <vt:lpstr>Successful Educational Experience</vt:lpstr>
      <vt:lpstr>What direction will you take with your life?</vt:lpstr>
      <vt:lpstr>Lesson One: Start with Making Career Decisions</vt:lpstr>
      <vt:lpstr>Slide 9</vt:lpstr>
      <vt:lpstr>Tips to Consider When Making Decisions about Your Future</vt:lpstr>
      <vt:lpstr>Don’t stop with high school</vt:lpstr>
      <vt:lpstr>Develop basic computer skills</vt:lpstr>
      <vt:lpstr>Gain valuable work experience</vt:lpstr>
      <vt:lpstr>Find out what careers are out there</vt:lpstr>
      <vt:lpstr>Ask about financial aid</vt:lpstr>
      <vt:lpstr>Keep learning</vt:lpstr>
      <vt:lpstr>Lesson 2: Likes and Dislikes and What this Means</vt:lpstr>
      <vt:lpstr>Interest Activity</vt:lpstr>
      <vt:lpstr>Slide 19</vt:lpstr>
      <vt:lpstr>Career Clusters </vt:lpstr>
      <vt:lpstr>16 Career Clusters</vt:lpstr>
      <vt:lpstr>16 Career Clusters</vt:lpstr>
      <vt:lpstr>Slide 23</vt:lpstr>
      <vt:lpstr>Lesson 3: Educational Options</vt:lpstr>
      <vt:lpstr>Slide 25</vt:lpstr>
      <vt:lpstr>March to Success</vt:lpstr>
      <vt:lpstr>What will you do after High School? </vt:lpstr>
      <vt:lpstr>Occupations and Education Needed</vt:lpstr>
      <vt:lpstr>COLLEGE</vt:lpstr>
      <vt:lpstr>GET ON TARGET WITH YOUR FUTURE!</vt:lpstr>
      <vt:lpstr>Slide 31</vt:lpstr>
      <vt:lpstr>College Entrance Courses</vt:lpstr>
      <vt:lpstr>Slide 33</vt:lpstr>
      <vt:lpstr>What is Financial Aid? </vt:lpstr>
      <vt:lpstr>Financial Aid Based on Needs</vt:lpstr>
      <vt:lpstr>Aid is based on </vt:lpstr>
      <vt:lpstr>Financial Aid</vt:lpstr>
      <vt:lpstr>Financial Aid</vt:lpstr>
      <vt:lpstr>Available at Palau Community College</vt:lpstr>
      <vt:lpstr>The Student Guide to Financial Aid</vt:lpstr>
      <vt:lpstr>Steps for Applying for Financial Aid</vt:lpstr>
      <vt:lpstr>Soon after January 1</vt:lpstr>
      <vt:lpstr>In the Spring:</vt:lpstr>
      <vt:lpstr>If You Plan for the Summer Term</vt:lpstr>
      <vt:lpstr>Each January</vt:lpstr>
      <vt:lpstr>Financial Need</vt:lpstr>
      <vt:lpstr>Applying for College</vt:lpstr>
      <vt:lpstr>Applying for College</vt:lpstr>
      <vt:lpstr>Now to the Essay</vt:lpstr>
      <vt:lpstr>What Else?</vt:lpstr>
      <vt:lpstr>If College - </vt:lpstr>
      <vt:lpstr>Test Taking 101</vt:lpstr>
      <vt:lpstr>Test Preparation</vt:lpstr>
      <vt:lpstr>Tips on multiple choice questions </vt:lpstr>
      <vt:lpstr>Essay Test Tips</vt:lpstr>
      <vt:lpstr>True-False Test Tips</vt:lpstr>
      <vt:lpstr>Short Answer Test Tips</vt:lpstr>
      <vt:lpstr>Open Book Test Taking Tips</vt:lpstr>
      <vt:lpstr>Note Taking Strategies and Skills</vt:lpstr>
      <vt:lpstr>Study Tips &amp; Study Skills</vt:lpstr>
      <vt:lpstr>Websites for further information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High School – Your Plan – Your Future</dc:title>
  <dc:creator>Jessie</dc:creator>
  <cp:lastModifiedBy>Lynn</cp:lastModifiedBy>
  <cp:revision>34</cp:revision>
  <dcterms:created xsi:type="dcterms:W3CDTF">2011-05-16T18:34:11Z</dcterms:created>
  <dcterms:modified xsi:type="dcterms:W3CDTF">2011-10-17T18:08:34Z</dcterms:modified>
</cp:coreProperties>
</file>